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handoutMasterIdLst>
    <p:handoutMasterId r:id="rId47"/>
  </p:handoutMasterIdLst>
  <p:sldIdLst>
    <p:sldId id="721" r:id="rId3"/>
    <p:sldId id="811" r:id="rId4"/>
    <p:sldId id="812" r:id="rId5"/>
    <p:sldId id="813" r:id="rId6"/>
    <p:sldId id="814" r:id="rId7"/>
    <p:sldId id="815" r:id="rId8"/>
    <p:sldId id="816" r:id="rId9"/>
    <p:sldId id="817" r:id="rId10"/>
    <p:sldId id="818" r:id="rId11"/>
    <p:sldId id="819" r:id="rId12"/>
    <p:sldId id="820" r:id="rId13"/>
    <p:sldId id="821" r:id="rId14"/>
    <p:sldId id="822" r:id="rId15"/>
    <p:sldId id="823" r:id="rId16"/>
    <p:sldId id="824" r:id="rId17"/>
    <p:sldId id="825" r:id="rId18"/>
    <p:sldId id="826" r:id="rId19"/>
    <p:sldId id="827" r:id="rId20"/>
    <p:sldId id="828" r:id="rId21"/>
    <p:sldId id="836" r:id="rId22"/>
    <p:sldId id="837" r:id="rId23"/>
    <p:sldId id="838" r:id="rId24"/>
    <p:sldId id="839" r:id="rId25"/>
    <p:sldId id="840" r:id="rId26"/>
    <p:sldId id="841" r:id="rId27"/>
    <p:sldId id="842" r:id="rId28"/>
    <p:sldId id="843" r:id="rId29"/>
    <p:sldId id="844" r:id="rId30"/>
    <p:sldId id="845" r:id="rId31"/>
    <p:sldId id="846" r:id="rId32"/>
    <p:sldId id="847" r:id="rId33"/>
    <p:sldId id="848" r:id="rId34"/>
    <p:sldId id="849" r:id="rId35"/>
    <p:sldId id="850" r:id="rId36"/>
    <p:sldId id="851" r:id="rId37"/>
    <p:sldId id="852" r:id="rId38"/>
    <p:sldId id="853" r:id="rId39"/>
    <p:sldId id="854" r:id="rId40"/>
    <p:sldId id="855" r:id="rId41"/>
    <p:sldId id="856" r:id="rId42"/>
    <p:sldId id="857" r:id="rId43"/>
    <p:sldId id="858" r:id="rId44"/>
    <p:sldId id="859" r:id="rId45"/>
  </p:sldIdLst>
  <p:sldSz cx="9144000" cy="6858000" type="screen4x3"/>
  <p:notesSz cx="6446520" cy="9826625"/>
  <p:defaultTextStyle>
    <a:defPPr>
      <a:defRPr lang="zh-CN"/>
    </a:defPPr>
    <a:lvl1pPr marL="0" lvl="0"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4DFC"/>
    <a:srgbClr val="3399FF"/>
    <a:srgbClr val="CCFF33"/>
    <a:srgbClr val="F8F8F8"/>
    <a:srgbClr val="FF0066"/>
    <a:srgbClr val="FF99CC"/>
    <a:srgbClr val="FF9900"/>
    <a:srgbClr val="33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57"/>
  </p:normalViewPr>
  <p:slideViewPr>
    <p:cSldViewPr showGuides="1">
      <p:cViewPr varScale="1">
        <p:scale>
          <a:sx n="119" d="100"/>
          <a:sy n="119" d="100"/>
        </p:scale>
        <p:origin x="1362" y="54"/>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notesMaster" Target="notesMasters/notesMaster1.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794000" cy="490538"/>
          </a:xfrm>
          <a:prstGeom prst="rect">
            <a:avLst/>
          </a:prstGeom>
          <a:noFill/>
          <a:ln w="9525">
            <a:noFill/>
            <a:miter lim="800000"/>
          </a:ln>
        </p:spPr>
        <p:txBody>
          <a:bodyPr vert="horz" wrap="square" lIns="91440" tIns="45720" rIns="91440" bIns="45720" numCol="1" anchor="t" anchorCtr="0" compatLnSpc="1"/>
          <a:lstStyle>
            <a:lvl1pPr algn="l" eaLnBrk="1" hangingPunct="1">
              <a:defRPr kumimoji="1" sz="1200" i="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5" name="Rectangle 3"/>
          <p:cNvSpPr>
            <a:spLocks noGrp="1" noChangeArrowheads="1"/>
          </p:cNvSpPr>
          <p:nvPr>
            <p:ph type="dt" sz="quarter" idx="1"/>
          </p:nvPr>
        </p:nvSpPr>
        <p:spPr bwMode="auto">
          <a:xfrm>
            <a:off x="3652838" y="0"/>
            <a:ext cx="2794000" cy="490538"/>
          </a:xfrm>
          <a:prstGeom prst="rect">
            <a:avLst/>
          </a:prstGeom>
          <a:noFill/>
          <a:ln w="9525">
            <a:noFill/>
            <a:miter lim="800000"/>
          </a:ln>
        </p:spPr>
        <p:txBody>
          <a:bodyPr vert="horz" wrap="square" lIns="91440" tIns="45720" rIns="91440" bIns="45720" numCol="1" anchor="t" anchorCtr="0" compatLnSpc="1"/>
          <a:lstStyle>
            <a:lvl1pPr algn="r" eaLnBrk="1" hangingPunct="1">
              <a:defRPr kumimoji="1" sz="1200" i="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6" name="Rectangle 4"/>
          <p:cNvSpPr>
            <a:spLocks noGrp="1" noChangeArrowheads="1"/>
          </p:cNvSpPr>
          <p:nvPr>
            <p:ph type="ftr" sz="quarter" idx="2"/>
          </p:nvPr>
        </p:nvSpPr>
        <p:spPr bwMode="auto">
          <a:xfrm>
            <a:off x="0" y="9336088"/>
            <a:ext cx="2794000" cy="490538"/>
          </a:xfrm>
          <a:prstGeom prst="rect">
            <a:avLst/>
          </a:prstGeom>
          <a:noFill/>
          <a:ln w="9525">
            <a:noFill/>
            <a:miter lim="800000"/>
          </a:ln>
        </p:spPr>
        <p:txBody>
          <a:bodyPr vert="horz" wrap="square" lIns="91440" tIns="45720" rIns="91440" bIns="45720" numCol="1" anchor="b" anchorCtr="0" compatLnSpc="1"/>
          <a:lstStyle>
            <a:lvl1pPr algn="l" eaLnBrk="1" hangingPunct="1">
              <a:defRPr kumimoji="1" sz="1200" i="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7" name="Rectangle 5"/>
          <p:cNvSpPr>
            <a:spLocks noGrp="1" noChangeArrowheads="1"/>
          </p:cNvSpPr>
          <p:nvPr>
            <p:ph type="sldNum" sz="quarter" idx="3"/>
          </p:nvPr>
        </p:nvSpPr>
        <p:spPr bwMode="auto">
          <a:xfrm>
            <a:off x="3652838" y="9336088"/>
            <a:ext cx="2794000" cy="490538"/>
          </a:xfrm>
          <a:prstGeom prst="rect">
            <a:avLst/>
          </a:prstGeom>
          <a:noFill/>
          <a:ln w="9525">
            <a:noFill/>
            <a:miter lim="800000"/>
          </a:ln>
        </p:spPr>
        <p:txBody>
          <a:bodyPr vert="horz" wrap="square" lIns="91440" tIns="45720" rIns="91440" bIns="45720" numCol="1" anchor="b" anchorCtr="0" compatLnSpc="1"/>
          <a:lstStyle/>
          <a:p>
            <a:pPr lvl="0" algn="r" eaLnBrk="1" hangingPunct="1">
              <a:buNone/>
            </a:pPr>
            <a:fld id="{9A0DB2DC-4C9A-4742-B13C-FB6460FD3503}" type="slidenum">
              <a:rPr lang="en-US" altLang="zh-CN" sz="1200" i="0" dirty="0"/>
            </a:fld>
            <a:endParaRPr lang="en-US" altLang="zh-CN" sz="1200" i="0"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794000" cy="490538"/>
          </a:xfrm>
          <a:prstGeom prst="rect">
            <a:avLst/>
          </a:prstGeom>
          <a:noFill/>
          <a:ln w="9525">
            <a:noFill/>
            <a:miter lim="800000"/>
          </a:ln>
        </p:spPr>
        <p:txBody>
          <a:bodyPr vert="horz" wrap="square" lIns="91440" tIns="45720" rIns="91440" bIns="45720" numCol="1" anchor="t" anchorCtr="0" compatLnSpc="1"/>
          <a:lstStyle>
            <a:lvl1pPr algn="l" eaLnBrk="1" hangingPunct="1">
              <a:defRPr kumimoji="1" sz="1200" i="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1" name="Rectangle 3"/>
          <p:cNvSpPr>
            <a:spLocks noGrp="1" noChangeArrowheads="1"/>
          </p:cNvSpPr>
          <p:nvPr>
            <p:ph type="dt" idx="1"/>
          </p:nvPr>
        </p:nvSpPr>
        <p:spPr bwMode="auto">
          <a:xfrm>
            <a:off x="3652838" y="0"/>
            <a:ext cx="2794000" cy="490538"/>
          </a:xfrm>
          <a:prstGeom prst="rect">
            <a:avLst/>
          </a:prstGeom>
          <a:noFill/>
          <a:ln w="9525">
            <a:noFill/>
            <a:miter lim="800000"/>
          </a:ln>
        </p:spPr>
        <p:txBody>
          <a:bodyPr vert="horz" wrap="square" lIns="91440" tIns="45720" rIns="91440" bIns="45720" numCol="1" anchor="t" anchorCtr="0" compatLnSpc="1"/>
          <a:lstStyle>
            <a:lvl1pPr algn="r" eaLnBrk="1" hangingPunct="1">
              <a:defRPr kumimoji="1" sz="1200" i="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9396" name="Rectangle 4"/>
          <p:cNvSpPr>
            <a:spLocks noGrp="1" noRot="1" noChangeAspect="1"/>
          </p:cNvSpPr>
          <p:nvPr>
            <p:ph type="sldImg"/>
          </p:nvPr>
        </p:nvSpPr>
        <p:spPr>
          <a:xfrm>
            <a:off x="766763" y="735013"/>
            <a:ext cx="4916487" cy="3687762"/>
          </a:xfrm>
          <a:prstGeom prst="rect">
            <a:avLst/>
          </a:prstGeom>
          <a:noFill/>
          <a:ln w="9525" cap="flat" cmpd="sng">
            <a:solidFill>
              <a:srgbClr val="000000"/>
            </a:solidFill>
            <a:prstDash val="solid"/>
            <a:miter/>
            <a:headEnd type="none" w="med" len="med"/>
            <a:tailEnd type="none" w="med" len="med"/>
          </a:ln>
        </p:spPr>
      </p:sp>
      <p:sp>
        <p:nvSpPr>
          <p:cNvPr id="2053" name="Rectangle 5"/>
          <p:cNvSpPr>
            <a:spLocks noGrp="1" noChangeArrowheads="1"/>
          </p:cNvSpPr>
          <p:nvPr>
            <p:ph type="body" sz="quarter" idx="3"/>
          </p:nvPr>
        </p:nvSpPr>
        <p:spPr bwMode="auto">
          <a:xfrm>
            <a:off x="858838" y="4667250"/>
            <a:ext cx="4729163" cy="4424363"/>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单击以编辑母版文本样式</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4" name="Rectangle 6"/>
          <p:cNvSpPr>
            <a:spLocks noGrp="1" noChangeArrowheads="1"/>
          </p:cNvSpPr>
          <p:nvPr>
            <p:ph type="ftr" sz="quarter" idx="4"/>
          </p:nvPr>
        </p:nvSpPr>
        <p:spPr bwMode="auto">
          <a:xfrm>
            <a:off x="0" y="9336088"/>
            <a:ext cx="2794000" cy="490538"/>
          </a:xfrm>
          <a:prstGeom prst="rect">
            <a:avLst/>
          </a:prstGeom>
          <a:noFill/>
          <a:ln w="9525">
            <a:noFill/>
            <a:miter lim="800000"/>
          </a:ln>
        </p:spPr>
        <p:txBody>
          <a:bodyPr vert="horz" wrap="square" lIns="91440" tIns="45720" rIns="91440" bIns="45720" numCol="1" anchor="b" anchorCtr="0" compatLnSpc="1"/>
          <a:lstStyle>
            <a:lvl1pPr algn="l" eaLnBrk="1" hangingPunct="1">
              <a:defRPr kumimoji="1" sz="1200" i="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652838" y="9336088"/>
            <a:ext cx="2794000" cy="490538"/>
          </a:xfrm>
          <a:prstGeom prst="rect">
            <a:avLst/>
          </a:prstGeom>
          <a:noFill/>
          <a:ln w="9525">
            <a:noFill/>
            <a:miter lim="800000"/>
          </a:ln>
        </p:spPr>
        <p:txBody>
          <a:bodyPr vert="horz" wrap="square" lIns="91440" tIns="45720" rIns="91440" bIns="45720" numCol="1" anchor="b" anchorCtr="0" compatLnSpc="1"/>
          <a:lstStyle/>
          <a:p>
            <a:pPr lvl="0" algn="r" eaLnBrk="1" hangingPunct="1">
              <a:buNone/>
            </a:pPr>
            <a:fld id="{9A0DB2DC-4C9A-4742-B13C-FB6460FD3503}" type="slidenum">
              <a:rPr lang="en-US" altLang="zh-CN" sz="1200" i="0" dirty="0"/>
            </a:fld>
            <a:endParaRPr lang="en-US" altLang="zh-CN" sz="1200" i="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zh-CN" smtClean="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pull dir="ld"/>
  </p:transition>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9" name="Slide Number Placeholder 8"/>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Slide Number Placeholder 4"/>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4" name="Slide Number Placeholder 3"/>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lvl="0" eaLnBrk="1" hangingPunct="1">
              <a:buNone/>
            </a:pPr>
            <a:fld id="{9A0DB2DC-4C9A-4742-B13C-FB6460FD3503}" type="slidenum">
              <a:rPr lang="en-US" altLang="zh-CN" smtClean="0">
                <a:latin typeface="Times New Roman" panose="02020603050405020304" pitchFamily="18" charset="0"/>
              </a:rPr>
            </a:fld>
            <a:endParaRPr lang="en-US" altLang="zh-CN"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pull dir="ld"/>
  </p:transition>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emf"/><Relationship Id="rId1"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7.xml"/><Relationship Id="rId5" Type="http://schemas.openxmlformats.org/officeDocument/2006/relationships/image" Target="../media/image28.wmf"/><Relationship Id="rId4" Type="http://schemas.openxmlformats.org/officeDocument/2006/relationships/oleObject" Target="../embeddings/oleObject2.bin"/><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wm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6.GIF"/><Relationship Id="rId4" Type="http://schemas.openxmlformats.org/officeDocument/2006/relationships/image" Target="../media/image35.GIF"/><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wmf"/><Relationship Id="rId2" Type="http://schemas.openxmlformats.org/officeDocument/2006/relationships/image" Target="../media/image46.png"/><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emf"/><Relationship Id="rId1" Type="http://schemas.openxmlformats.org/officeDocument/2006/relationships/image" Target="../media/image2.emf"/></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em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tags" Target="../tags/tag3.xml"/><Relationship Id="rId2" Type="http://schemas.openxmlformats.org/officeDocument/2006/relationships/image" Target="../media/image9.png"/><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p:nvPr/>
        </p:nvSpPr>
        <p:spPr>
          <a:xfrm>
            <a:off x="1619885" y="2564765"/>
            <a:ext cx="5611813" cy="1143000"/>
          </a:xfrm>
          <a:prstGeom prst="rect">
            <a:avLst/>
          </a:prstGeom>
          <a:solidFill>
            <a:srgbClr val="99FF66">
              <a:alpha val="100000"/>
            </a:srgbClr>
          </a:solidFill>
        </p:spPr>
        <p:txBody>
          <a:bodyPr vert="horz" wrap="square" anchor="ct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smtClean="0">
                <a:ln>
                  <a:noFill/>
                </a:ln>
                <a:solidFill>
                  <a:srgbClr val="FF0000"/>
                </a:solidFill>
                <a:effectLst/>
                <a:uLnTx/>
                <a:uFillTx/>
                <a:latin typeface="黑体" panose="02010609060101010101" pitchFamily="49" charset="-122"/>
                <a:ea typeface="黑体" panose="02010609060101010101" pitchFamily="49" charset="-122"/>
                <a:cs typeface="+mj-cs"/>
              </a:rPr>
              <a:t>内容提要</a:t>
            </a:r>
            <a:endParaRPr kumimoji="0" lang="zh-CN" altLang="en-US" sz="3600" b="1" i="0" u="none" strike="noStrike" kern="120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j-cs"/>
            </a:endParaRPr>
          </a:p>
        </p:txBody>
      </p:sp>
      <p:sp>
        <p:nvSpPr>
          <p:cNvPr id="3" name="Rectangle 3"/>
          <p:cNvSpPr txBox="1"/>
          <p:nvPr/>
        </p:nvSpPr>
        <p:spPr>
          <a:xfrm>
            <a:off x="828040" y="3932873"/>
            <a:ext cx="7416800" cy="2365375"/>
          </a:xfrm>
          <a:prstGeom prst="rect">
            <a:avLst/>
          </a:prstGeom>
          <a:solidFill>
            <a:schemeClr val="accent2">
              <a:alpha val="100000"/>
            </a:schemeClr>
          </a:solidFill>
        </p:spPr>
        <p:txBody>
          <a:bodyPr vert="horz" wrap="square" anchor="t">
            <a:normAutofit/>
          </a:bodyPr>
          <a:lstStyle/>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r>
              <a:rPr kumimoji="0" lang="zh-CN" altLang="en-US" sz="40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rPr>
              <a:t>一、</a:t>
            </a:r>
            <a:r>
              <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rPr>
              <a:t>绪言</a:t>
            </a:r>
            <a:endPar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r>
              <a:rPr kumimoji="0" lang="en-US" altLang="zh-CN"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rPr>
              <a:t>§1.1 </a:t>
            </a:r>
            <a:r>
              <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rPr>
              <a:t>宽禁带半导体简介</a:t>
            </a:r>
            <a:endPar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r>
              <a:rPr kumimoji="0" lang="en-US" altLang="zh-CN" sz="2800" b="1" i="0" u="none" strike="noStrike" kern="1200" cap="none" spc="0" normalizeH="0" baseline="0" noProof="0" dirty="0" smtClean="0">
                <a:ln>
                  <a:noFill/>
                </a:ln>
                <a:solidFill>
                  <a:srgbClr val="CCFF33"/>
                </a:solidFill>
                <a:effectLst/>
                <a:uLnTx/>
                <a:uFillTx/>
                <a:latin typeface="黑体" panose="02010609060101010101" pitchFamily="49" charset="-122"/>
                <a:ea typeface="黑体" panose="02010609060101010101" pitchFamily="49" charset="-122"/>
                <a:cs typeface="+mn-cs"/>
              </a:rPr>
              <a:t>§1.2 </a:t>
            </a:r>
            <a:r>
              <a:rPr kumimoji="0" lang="zh-CN" altLang="en-US" sz="2800" b="1" i="0" u="none" strike="noStrike" kern="1200" cap="none" spc="0" normalizeH="0" baseline="0" noProof="0" dirty="0" smtClean="0">
                <a:ln>
                  <a:noFill/>
                </a:ln>
                <a:solidFill>
                  <a:srgbClr val="CCFF33"/>
                </a:solidFill>
                <a:effectLst/>
                <a:uLnTx/>
                <a:uFillTx/>
                <a:latin typeface="黑体" panose="02010609060101010101" pitchFamily="49" charset="-122"/>
                <a:ea typeface="黑体" panose="02010609060101010101" pitchFamily="49" charset="-122"/>
                <a:cs typeface="+mn-cs"/>
              </a:rPr>
              <a:t>宽禁带半导体优势特性与应用</a:t>
            </a:r>
            <a:endParaRPr kumimoji="0" lang="zh-CN" altLang="en-US" sz="2800" b="1" i="0" u="none" strike="noStrike" kern="1200" cap="none" spc="0" normalizeH="0" baseline="0" noProof="0" dirty="0" smtClean="0">
              <a:ln>
                <a:noFill/>
              </a:ln>
              <a:solidFill>
                <a:srgbClr val="CCFF33"/>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r>
              <a:rPr kumimoji="0" lang="en-US" altLang="zh-CN"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rPr>
              <a:t>§1.3 </a:t>
            </a:r>
            <a:r>
              <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rPr>
              <a:t>宽禁带半导体面临的科学技术问题</a:t>
            </a:r>
            <a:endPar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endParaRPr kumimoji="0" lang="zh-CN" altLang="en-US"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4" name="灯片编号占位符 3"/>
          <p:cNvSpPr txBox="1">
            <a:spLocks noGrp="1" noChangeArrowheads="1"/>
          </p:cNvSpPr>
          <p:nvPr>
            <p:ph type="sldNum" sz="quarter" idx="4294967295"/>
          </p:nvPr>
        </p:nvSpPr>
        <p:spPr bwMode="auto">
          <a:xfrm>
            <a:off x="6553200" y="6248400"/>
            <a:ext cx="1905000" cy="457200"/>
          </a:xfrm>
          <a:prstGeom prst="rect">
            <a:avLst/>
          </a:prstGeom>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400" i="0" dirty="0">
                <a:solidFill>
                  <a:srgbClr val="636363"/>
                </a:solidFill>
              </a:rPr>
            </a:fld>
            <a:endParaRPr lang="en-US" altLang="zh-CN" sz="1400" i="0" dirty="0">
              <a:solidFill>
                <a:srgbClr val="636363"/>
              </a:solidFill>
            </a:endParaRPr>
          </a:p>
        </p:txBody>
      </p:sp>
      <p:sp>
        <p:nvSpPr>
          <p:cNvPr id="158722" name="Rectangle 2050"/>
          <p:cNvSpPr>
            <a:spLocks noGrp="1" noChangeArrowheads="1"/>
          </p:cNvSpPr>
          <p:nvPr/>
        </p:nvSpPr>
        <p:spPr>
          <a:xfrm>
            <a:off x="1836638" y="480331"/>
            <a:ext cx="5183188" cy="1371600"/>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6000" b="0" i="0" u="none" strike="noStrike" kern="1200" cap="none" spc="0" normalizeH="0" baseline="0" noProof="0" dirty="0">
                <a:ln>
                  <a:noFill/>
                </a:ln>
                <a:solidFill>
                  <a:srgbClr val="FF0000"/>
                </a:solidFill>
                <a:effectLst/>
                <a:uLnTx/>
                <a:uFillTx/>
                <a:latin typeface="华文行楷" panose="02010800040101010101" pitchFamily="2" charset="-122"/>
                <a:ea typeface="华文行楷" panose="02010800040101010101" pitchFamily="2" charset="-122"/>
              </a:rPr>
              <a:t>宽禁带</a:t>
            </a:r>
            <a:r>
              <a:rPr kumimoji="0" lang="zh-CN" altLang="en-US" sz="6000" b="0" i="0" u="none" strike="noStrike" kern="1200" cap="none" spc="0" normalizeH="0" baseline="0" noProof="0" dirty="0" smtClean="0">
                <a:ln>
                  <a:noFill/>
                </a:ln>
                <a:solidFill>
                  <a:srgbClr val="FF0000"/>
                </a:solidFill>
                <a:effectLst/>
                <a:uLnTx/>
                <a:uFillTx/>
                <a:latin typeface="华文行楷" panose="02010800040101010101" pitchFamily="2" charset="-122"/>
                <a:ea typeface="华文行楷" panose="02010800040101010101" pitchFamily="2" charset="-122"/>
              </a:rPr>
              <a:t>半导体</a:t>
            </a:r>
            <a:br>
              <a:rPr kumimoji="0" lang="en-US" altLang="zh-CN" sz="6000" b="0" i="0" u="none" strike="noStrike" kern="1200" cap="none" spc="0" normalizeH="0" baseline="0" noProof="0" dirty="0" smtClean="0">
                <a:ln>
                  <a:noFill/>
                </a:ln>
                <a:solidFill>
                  <a:srgbClr val="FF0000"/>
                </a:solidFill>
                <a:effectLst/>
                <a:uLnTx/>
                <a:uFillTx/>
                <a:latin typeface="华文行楷" panose="02010800040101010101" pitchFamily="2" charset="-122"/>
                <a:ea typeface="华文行楷" panose="02010800040101010101" pitchFamily="2" charset="-122"/>
              </a:rPr>
            </a:br>
            <a:r>
              <a:rPr kumimoji="0" lang="en-US" altLang="zh-CN" sz="2700" b="0" i="0" u="none" strike="noStrike" kern="1200" cap="none" spc="0" normalizeH="0" baseline="0" noProof="0" dirty="0" smtClean="0">
                <a:ln>
                  <a:noFill/>
                </a:ln>
                <a:solidFill>
                  <a:srgbClr val="FF0000"/>
                </a:solidFill>
                <a:effectLst/>
                <a:uLnTx/>
                <a:uFillTx/>
                <a:latin typeface="华文行楷" panose="02010800040101010101" pitchFamily="2" charset="-122"/>
                <a:ea typeface="华文行楷" panose="02010800040101010101" pitchFamily="2" charset="-122"/>
              </a:rPr>
              <a:t>(2021-2022)</a:t>
            </a:r>
            <a:endParaRPr kumimoji="0" lang="zh-CN" altLang="en-US" sz="2700" b="0" i="0" u="none" strike="noStrike" kern="1200" cap="none" spc="0" normalizeH="0" baseline="0" noProof="0" dirty="0">
              <a:ln>
                <a:noFill/>
              </a:ln>
              <a:solidFill>
                <a:srgbClr val="FF0000"/>
              </a:solidFill>
              <a:effectLst/>
              <a:uLnTx/>
              <a:uFillTx/>
              <a:latin typeface="华文行楷" panose="02010800040101010101" pitchFamily="2" charset="-122"/>
              <a:ea typeface="华文行楷" panose="02010800040101010101" pitchFamily="2" charset="-122"/>
            </a:endParaRPr>
          </a:p>
        </p:txBody>
      </p:sp>
    </p:spTree>
  </p:cSld>
  <p:clrMapOvr>
    <a:masterClrMapping/>
  </p:clrMapOvr>
  <p:transition>
    <p:pull dir="l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1472" y="214290"/>
            <a:ext cx="8215370" cy="609398"/>
          </a:xfrm>
          <a:prstGeom prst="rect">
            <a:avLst/>
          </a:prstGeom>
        </p:spPr>
        <p:txBody>
          <a:bodyPr wrap="square">
            <a:spAutoFit/>
          </a:bodyPr>
          <a:lstStyle/>
          <a:p>
            <a:pPr>
              <a:lnSpc>
                <a:spcPct val="120000"/>
              </a:lnSpc>
              <a:spcBef>
                <a:spcPct val="20000"/>
              </a:spcBef>
              <a:buClr>
                <a:schemeClr val="tx2"/>
              </a:buClr>
              <a:buSzPct val="50000"/>
              <a:defRPr/>
            </a:pPr>
            <a:r>
              <a:rPr lang="en-US" altLang="zh-CN" sz="2800" b="1" i="0" dirty="0" smtClean="0"/>
              <a:t>1.2.2 </a:t>
            </a:r>
            <a:r>
              <a:rPr lang="en-US" altLang="zh-CN" sz="2800" b="1" i="0" dirty="0" err="1" smtClean="0"/>
              <a:t>SiC</a:t>
            </a:r>
            <a:r>
              <a:rPr lang="zh-CN" altLang="en-US" sz="2800" b="1" i="0" dirty="0" smtClean="0"/>
              <a:t>材料的优势特性与应用</a:t>
            </a:r>
            <a:endParaRPr lang="en-US" altLang="zh-CN" sz="2800" b="1" i="0" dirty="0" smtClean="0"/>
          </a:p>
        </p:txBody>
      </p:sp>
      <p:sp>
        <p:nvSpPr>
          <p:cNvPr id="3" name="文本框 2"/>
          <p:cNvSpPr txBox="1"/>
          <p:nvPr/>
        </p:nvSpPr>
        <p:spPr>
          <a:xfrm>
            <a:off x="567055" y="823595"/>
            <a:ext cx="8220075" cy="5939155"/>
          </a:xfrm>
          <a:prstGeom prst="rect">
            <a:avLst/>
          </a:prstGeom>
          <a:noFill/>
        </p:spPr>
        <p:txBody>
          <a:bodyPr wrap="square" rtlCol="0">
            <a:spAutoFit/>
          </a:bodyPr>
          <a:lstStyle/>
          <a:p>
            <a:pPr>
              <a:lnSpc>
                <a:spcPct val="150000"/>
              </a:lnSpc>
            </a:pPr>
            <a:r>
              <a:rPr lang="en-US" altLang="zh-CN" sz="2000" i="0" dirty="0" err="1"/>
              <a:t>SiC</a:t>
            </a:r>
            <a:r>
              <a:rPr lang="en-US" altLang="zh-CN" sz="2000" i="0" dirty="0"/>
              <a:t>-MOSFET</a:t>
            </a:r>
            <a:r>
              <a:rPr lang="zh-CN" altLang="en-US" sz="2000" i="0" dirty="0"/>
              <a:t>相对于</a:t>
            </a:r>
            <a:r>
              <a:rPr lang="en-US" altLang="zh-CN" sz="2000" i="0" dirty="0"/>
              <a:t>Si</a:t>
            </a:r>
            <a:r>
              <a:rPr lang="zh-CN" altLang="en-US" sz="2000" i="0" dirty="0"/>
              <a:t>的</a:t>
            </a:r>
            <a:r>
              <a:rPr lang="en-US" altLang="zh-CN" sz="2000" i="0" dirty="0"/>
              <a:t>IGBT</a:t>
            </a:r>
            <a:r>
              <a:rPr lang="zh-CN" altLang="en-US" sz="2000" i="0" dirty="0"/>
              <a:t>的优势</a:t>
            </a:r>
            <a:r>
              <a:rPr lang="en-US" altLang="zh-CN" sz="2000" i="0" dirty="0"/>
              <a:t>(Cree</a:t>
            </a:r>
            <a:r>
              <a:rPr lang="zh-CN" altLang="en-US" sz="2000" i="0" dirty="0"/>
              <a:t>公司</a:t>
            </a:r>
            <a:r>
              <a:rPr lang="en-US" altLang="zh-CN" sz="2000" i="0" dirty="0"/>
              <a:t>1200V</a:t>
            </a:r>
            <a:r>
              <a:rPr lang="zh-CN" altLang="en-US" sz="2000" i="0" dirty="0"/>
              <a:t>）：</a:t>
            </a:r>
            <a:endParaRPr lang="zh-CN" altLang="en-US" sz="2000" i="0" dirty="0"/>
          </a:p>
          <a:p>
            <a:pPr marL="342900" indent="-342900">
              <a:lnSpc>
                <a:spcPct val="150000"/>
              </a:lnSpc>
              <a:buFont typeface="Wingdings" panose="05000000000000000000" charset="0"/>
              <a:buChar char="Ø"/>
            </a:pPr>
            <a:r>
              <a:rPr lang="en-US" altLang="zh-CN" sz="2000" i="0" dirty="0" smtClean="0"/>
              <a:t>20-&gt;150</a:t>
            </a:r>
            <a:r>
              <a:rPr lang="en-US" altLang="zh-CN" sz="2000" i="0" baseline="30000" dirty="0" smtClean="0"/>
              <a:t>o</a:t>
            </a:r>
            <a:r>
              <a:rPr lang="en-US" altLang="zh-CN" sz="2000" i="0" dirty="0" smtClean="0"/>
              <a:t>C</a:t>
            </a:r>
            <a:r>
              <a:rPr lang="zh-CN" altLang="en-US" sz="2000" i="0" dirty="0"/>
              <a:t>，</a:t>
            </a:r>
            <a:r>
              <a:rPr lang="en-US" altLang="zh-CN" sz="2000" i="0" dirty="0" err="1"/>
              <a:t>SiC</a:t>
            </a:r>
            <a:r>
              <a:rPr lang="en-US" altLang="zh-CN" sz="2000" i="0" dirty="0"/>
              <a:t>-MOSFET</a:t>
            </a:r>
            <a:r>
              <a:rPr lang="zh-CN" altLang="en-US" sz="2000" i="0" dirty="0"/>
              <a:t>通态电阻增加</a:t>
            </a:r>
            <a:r>
              <a:rPr lang="en-US" altLang="zh-CN" sz="2000" i="0" dirty="0"/>
              <a:t>10-20%</a:t>
            </a:r>
            <a:r>
              <a:rPr lang="zh-CN" altLang="en-US" sz="2000" i="0" dirty="0"/>
              <a:t>，</a:t>
            </a:r>
            <a:r>
              <a:rPr lang="en-US" altLang="zh-CN" sz="2000" i="0" dirty="0"/>
              <a:t>Si-IGBT</a:t>
            </a:r>
            <a:r>
              <a:rPr lang="zh-CN" altLang="en-US" sz="2000" i="0" dirty="0"/>
              <a:t>增加</a:t>
            </a:r>
            <a:r>
              <a:rPr lang="en-US" altLang="zh-CN" sz="2000" i="0" dirty="0"/>
              <a:t>2-3</a:t>
            </a:r>
            <a:r>
              <a:rPr lang="zh-CN" altLang="en-US" sz="2000" i="0" dirty="0"/>
              <a:t>倍。</a:t>
            </a:r>
            <a:endParaRPr lang="zh-CN" altLang="en-US" sz="2000" i="0" dirty="0"/>
          </a:p>
          <a:p>
            <a:pPr marL="342900" indent="-342900">
              <a:lnSpc>
                <a:spcPct val="150000"/>
              </a:lnSpc>
              <a:buFont typeface="Wingdings" panose="05000000000000000000" charset="0"/>
              <a:buChar char="Ø"/>
            </a:pPr>
            <a:r>
              <a:rPr lang="zh-CN" altLang="en-US" sz="2000" i="0" dirty="0"/>
              <a:t>同等热量情况下，导通电流密度比后者高</a:t>
            </a:r>
            <a:r>
              <a:rPr lang="en-US" altLang="zh-CN" sz="2000" i="0" dirty="0"/>
              <a:t>40%</a:t>
            </a:r>
            <a:r>
              <a:rPr lang="zh-CN" altLang="en-US" sz="2000" i="0" dirty="0"/>
              <a:t>以上，大大降低了器件的尺寸。</a:t>
            </a:r>
            <a:endParaRPr lang="zh-CN" altLang="en-US" sz="2000" i="0" dirty="0"/>
          </a:p>
          <a:p>
            <a:pPr marL="342900" indent="-342900">
              <a:lnSpc>
                <a:spcPct val="150000"/>
              </a:lnSpc>
              <a:buFont typeface="Wingdings" panose="05000000000000000000" charset="0"/>
              <a:buChar char="Ø"/>
            </a:pPr>
            <a:r>
              <a:rPr lang="zh-CN" altLang="en-US" sz="2000" i="0" dirty="0"/>
              <a:t>开关损耗，前者要低</a:t>
            </a:r>
            <a:r>
              <a:rPr lang="en-US" altLang="zh-CN" sz="2000" i="0" dirty="0"/>
              <a:t>67%</a:t>
            </a:r>
            <a:r>
              <a:rPr lang="zh-CN" altLang="en-US" sz="2000" i="0" dirty="0"/>
              <a:t>。</a:t>
            </a:r>
            <a:endParaRPr lang="zh-CN" altLang="en-US" sz="2000" i="0" dirty="0"/>
          </a:p>
          <a:p>
            <a:pPr marL="342900" indent="-342900">
              <a:lnSpc>
                <a:spcPct val="150000"/>
              </a:lnSpc>
              <a:buFont typeface="Wingdings" panose="05000000000000000000" charset="0"/>
              <a:buChar char="Ø"/>
            </a:pPr>
            <a:r>
              <a:rPr lang="zh-CN" altLang="en-US" sz="2000" i="0" dirty="0"/>
              <a:t>电压变换效率的维持率温度区间</a:t>
            </a:r>
            <a:r>
              <a:rPr lang="en-US" altLang="zh-CN" sz="2000" i="0" dirty="0" err="1"/>
              <a:t>SiC</a:t>
            </a:r>
            <a:r>
              <a:rPr lang="zh-CN" altLang="en-US" sz="2000" i="0" dirty="0"/>
              <a:t>的</a:t>
            </a:r>
            <a:r>
              <a:rPr lang="en-US" altLang="zh-CN" sz="2000" i="0" dirty="0"/>
              <a:t>MOSFET</a:t>
            </a:r>
            <a:r>
              <a:rPr lang="zh-CN" altLang="en-US" sz="2000" i="0" dirty="0"/>
              <a:t>宽。</a:t>
            </a:r>
            <a:endParaRPr lang="zh-CN" altLang="en-US" sz="2000" i="0" dirty="0"/>
          </a:p>
          <a:p>
            <a:pPr>
              <a:lnSpc>
                <a:spcPct val="150000"/>
              </a:lnSpc>
            </a:pPr>
            <a:r>
              <a:rPr lang="en-US" altLang="zh-CN" sz="2000" i="0" dirty="0" err="1">
                <a:sym typeface="+mn-ea"/>
              </a:rPr>
              <a:t>SiC</a:t>
            </a:r>
            <a:r>
              <a:rPr lang="en-US" altLang="zh-CN" sz="2000" i="0" dirty="0">
                <a:sym typeface="+mn-ea"/>
              </a:rPr>
              <a:t>-MOSFET</a:t>
            </a:r>
            <a:r>
              <a:rPr lang="zh-CN" altLang="en-US" sz="2000" i="0" dirty="0">
                <a:sym typeface="+mn-ea"/>
              </a:rPr>
              <a:t>是目前国内外电动汽车发展的重点。</a:t>
            </a:r>
            <a:endParaRPr lang="zh-CN" altLang="en-US" sz="2000" i="0" dirty="0">
              <a:sym typeface="+mn-ea"/>
            </a:endParaRPr>
          </a:p>
          <a:p>
            <a:pPr>
              <a:lnSpc>
                <a:spcPct val="150000"/>
              </a:lnSpc>
            </a:pPr>
            <a:endParaRPr lang="zh-CN" altLang="en-US" sz="2000" i="0" dirty="0"/>
          </a:p>
          <a:p>
            <a:pPr>
              <a:lnSpc>
                <a:spcPct val="150000"/>
              </a:lnSpc>
            </a:pPr>
            <a:r>
              <a:rPr lang="en-US" altLang="zh-CN" sz="2000" i="0" dirty="0" err="1"/>
              <a:t>SiC</a:t>
            </a:r>
            <a:r>
              <a:rPr lang="en-US" altLang="zh-CN" sz="2000" i="0" dirty="0"/>
              <a:t>-IGBT</a:t>
            </a:r>
            <a:r>
              <a:rPr lang="zh-CN" altLang="en-US" sz="2000" i="0" dirty="0"/>
              <a:t>阻断电压达到</a:t>
            </a:r>
            <a:r>
              <a:rPr lang="en-US" altLang="zh-CN" sz="2000" i="0" dirty="0"/>
              <a:t>15kV</a:t>
            </a:r>
            <a:r>
              <a:rPr lang="zh-CN" altLang="en-US" sz="2000" i="0" dirty="0"/>
              <a:t>，而</a:t>
            </a:r>
            <a:r>
              <a:rPr lang="en-US" altLang="zh-CN" sz="2000" i="0" dirty="0"/>
              <a:t>Si-IGBT</a:t>
            </a:r>
            <a:r>
              <a:rPr lang="zh-CN" altLang="en-US" sz="2000" i="0" dirty="0"/>
              <a:t>的极限只有</a:t>
            </a:r>
            <a:r>
              <a:rPr lang="en-US" altLang="zh-CN" sz="2000" i="0" dirty="0"/>
              <a:t>6kV</a:t>
            </a:r>
            <a:r>
              <a:rPr lang="zh-CN" altLang="en-US" sz="2000" i="0" dirty="0"/>
              <a:t>，目前</a:t>
            </a:r>
            <a:r>
              <a:rPr lang="en-US" altLang="zh-CN" sz="2000" i="0" dirty="0" err="1"/>
              <a:t>SiC</a:t>
            </a:r>
            <a:r>
              <a:rPr lang="en-US" altLang="zh-CN" sz="2000" i="0" dirty="0"/>
              <a:t>-IGBT</a:t>
            </a:r>
            <a:r>
              <a:rPr lang="zh-CN" altLang="en-US" sz="2000" i="0" dirty="0"/>
              <a:t>器件的迁移率</a:t>
            </a:r>
            <a:r>
              <a:rPr lang="en-US" altLang="zh-CN" sz="2000" i="0" dirty="0"/>
              <a:t>10-15cm2/Vs</a:t>
            </a:r>
            <a:r>
              <a:rPr lang="zh-CN" altLang="en-US" sz="2000" i="0" dirty="0"/>
              <a:t>，比</a:t>
            </a:r>
            <a:r>
              <a:rPr lang="en-US" altLang="zh-CN" sz="2000" i="0" dirty="0" err="1"/>
              <a:t>SiC</a:t>
            </a:r>
            <a:r>
              <a:rPr lang="zh-CN" altLang="en-US" sz="2000" i="0" dirty="0"/>
              <a:t>体材料低</a:t>
            </a:r>
            <a:r>
              <a:rPr lang="en-US" altLang="zh-CN" sz="2000" i="0" dirty="0"/>
              <a:t>2</a:t>
            </a:r>
            <a:r>
              <a:rPr lang="zh-CN" altLang="en-US" sz="2000" i="0" dirty="0"/>
              <a:t>个量级。需要解决</a:t>
            </a:r>
            <a:r>
              <a:rPr lang="en-US" altLang="zh-CN" sz="2000" i="0" dirty="0" err="1"/>
              <a:t>pn</a:t>
            </a:r>
            <a:r>
              <a:rPr lang="zh-CN" altLang="en-US" sz="2000" i="0" dirty="0"/>
              <a:t>异型半导体外延和界面态密度较高的问题。未来用于高压直流输电的变换器具有广阔的前景。</a:t>
            </a:r>
            <a:endParaRPr lang="en-US" altLang="zh-CN" sz="2000" i="0" dirty="0"/>
          </a:p>
          <a:p>
            <a:endParaRPr lang="en-US" altLang="zh-CN" sz="2000" i="0" dirty="0"/>
          </a:p>
        </p:txBody>
      </p:sp>
      <p:sp>
        <p:nvSpPr>
          <p:cNvPr id="4" name="灯片编号占位符 3"/>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p:nvPr/>
        </p:nvSpPr>
        <p:spPr>
          <a:xfrm>
            <a:off x="428596" y="365126"/>
            <a:ext cx="8572560" cy="1325563"/>
          </a:xfrm>
          <a:prstGeom prst="rect">
            <a:avLst/>
          </a:prstGeom>
        </p:spPr>
        <p:txBody>
          <a:bodyPr vert="horz" wrap="square" anchor="ctr"/>
          <a:lstStyle/>
          <a:p>
            <a:pPr lvl="0" fontAlgn="auto">
              <a:lnSpc>
                <a:spcPct val="90000"/>
              </a:lnSpc>
              <a:spcAft>
                <a:spcPts val="0"/>
              </a:spcAft>
            </a:pPr>
            <a:r>
              <a:rPr kumimoji="0" lang="en-US" altLang="zh-CN" sz="4400" b="1" i="0" u="none" strike="noStrike" kern="1200" cap="none" spc="0" normalizeH="0" baseline="0" noProof="0" dirty="0" smtClean="0">
                <a:ln>
                  <a:noFill/>
                </a:ln>
                <a:solidFill>
                  <a:srgbClr val="FF3300"/>
                </a:solidFill>
                <a:effectLst/>
                <a:uLnTx/>
                <a:uFillTx/>
                <a:latin typeface="+mn-ea"/>
                <a:ea typeface="+mn-ea"/>
                <a:cs typeface="+mj-cs"/>
              </a:rPr>
              <a:t>1.2</a:t>
            </a:r>
            <a:r>
              <a:rPr lang="zh-CN" altLang="en-US" sz="4400" b="1" i="0" dirty="0" smtClean="0">
                <a:solidFill>
                  <a:srgbClr val="FF3300"/>
                </a:solidFill>
                <a:latin typeface="+mn-ea"/>
                <a:ea typeface="+mn-ea"/>
                <a:cs typeface="+mj-cs"/>
              </a:rPr>
              <a:t>宽禁带半导体优势特性与应用</a:t>
            </a:r>
            <a:endParaRPr lang="zh-CN" altLang="en-US" sz="4400" b="1" i="0" dirty="0">
              <a:solidFill>
                <a:srgbClr val="FF3300"/>
              </a:solidFill>
              <a:latin typeface="+mn-ea"/>
              <a:ea typeface="+mn-ea"/>
              <a:cs typeface="+mj-cs"/>
            </a:endParaRPr>
          </a:p>
        </p:txBody>
      </p:sp>
      <p:sp>
        <p:nvSpPr>
          <p:cNvPr id="3" name="Rectangle 3"/>
          <p:cNvSpPr txBox="1">
            <a:spLocks noChangeArrowheads="1"/>
          </p:cNvSpPr>
          <p:nvPr/>
        </p:nvSpPr>
        <p:spPr>
          <a:xfrm>
            <a:off x="1126466" y="1995478"/>
            <a:ext cx="6500830" cy="3521754"/>
          </a:xfrm>
          <a:prstGeom prst="rect">
            <a:avLst/>
          </a:prstGeom>
          <a:solidFill>
            <a:srgbClr val="0000FF"/>
          </a:solidFill>
        </p:spPr>
        <p:txBody>
          <a:bodyPr vert="horz" rtlCol="0">
            <a:normAutofit fontScale="60000" lnSpcReduction="20000"/>
          </a:bodyPr>
          <a:lstStyle/>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en-US" altLang="zh-CN" sz="4000" i="0" dirty="0" smtClean="0">
                <a:solidFill>
                  <a:schemeClr val="bg1"/>
                </a:solidFill>
                <a:latin typeface="黑体" panose="02010609060101010101" pitchFamily="49" charset="-122"/>
                <a:ea typeface="黑体" panose="02010609060101010101" pitchFamily="49" charset="-122"/>
              </a:rPr>
              <a:t>III-V</a:t>
            </a:r>
            <a:r>
              <a:rPr lang="zh-CN" altLang="en-US" sz="4000" i="0" dirty="0" smtClean="0">
                <a:solidFill>
                  <a:schemeClr val="bg1"/>
                </a:solidFill>
                <a:latin typeface="黑体" panose="02010609060101010101" pitchFamily="49" charset="-122"/>
                <a:ea typeface="黑体" panose="02010609060101010101" pitchFamily="49" charset="-122"/>
              </a:rPr>
              <a:t>族氮化物</a:t>
            </a:r>
            <a:endParaRPr lang="zh-CN" altLang="en-US" sz="4000" i="0" dirty="0" smtClean="0">
              <a:solidFill>
                <a:schemeClr val="bg1"/>
              </a:solidFill>
              <a:latin typeface="黑体" panose="02010609060101010101" pitchFamily="49" charset="-122"/>
              <a:ea typeface="黑体" panose="02010609060101010101" pitchFamily="49" charset="-122"/>
            </a:endParaRPr>
          </a:p>
          <a:p>
            <a:pPr marL="685800" marR="0" lvl="1"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zh-CN" altLang="zh-CN" sz="3200" i="0" dirty="0" smtClean="0">
                <a:solidFill>
                  <a:schemeClr val="bg1"/>
                </a:solidFill>
                <a:latin typeface="黑体" panose="02010609060101010101" pitchFamily="49" charset="-122"/>
                <a:ea typeface="黑体" panose="02010609060101010101" pitchFamily="49" charset="-122"/>
              </a:rPr>
              <a:t>宽广直接带隙，异质结构与量子阱，强极性，强局域化，高击穿场强和饱和电子漂移速度，高热导率</a:t>
            </a:r>
            <a:endParaRPr lang="en-US" altLang="zh-CN" sz="3200" i="0" dirty="0" smtClean="0">
              <a:solidFill>
                <a:schemeClr val="bg1"/>
              </a:solidFill>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en-US" altLang="zh-CN" sz="4000" i="0" dirty="0" err="1" smtClean="0">
                <a:solidFill>
                  <a:schemeClr val="bg1"/>
                </a:solidFill>
                <a:latin typeface="黑体" panose="02010609060101010101" pitchFamily="49" charset="-122"/>
                <a:ea typeface="黑体" panose="02010609060101010101" pitchFamily="49" charset="-122"/>
              </a:rPr>
              <a:t>SiC</a:t>
            </a:r>
            <a:endParaRPr lang="en-US" altLang="zh-CN" sz="4000" i="0" dirty="0">
              <a:solidFill>
                <a:schemeClr val="bg1"/>
              </a:solidFill>
              <a:latin typeface="黑体" panose="02010609060101010101" pitchFamily="49" charset="-122"/>
              <a:ea typeface="黑体" panose="02010609060101010101" pitchFamily="49" charset="-122"/>
            </a:endParaRPr>
          </a:p>
          <a:p>
            <a:pPr marL="685800" lvl="1" indent="-228600" fontAlgn="auto">
              <a:lnSpc>
                <a:spcPct val="150000"/>
              </a:lnSpc>
              <a:spcBef>
                <a:spcPct val="20000"/>
              </a:spcBef>
              <a:spcAft>
                <a:spcPts val="0"/>
              </a:spcAft>
              <a:buClr>
                <a:schemeClr val="tx2"/>
              </a:buClr>
              <a:buSzPct val="50000"/>
              <a:buFont typeface="Wingdings" panose="05000000000000000000" pitchFamily="2" charset="2"/>
              <a:buChar char="Ø"/>
              <a:defRPr/>
            </a:pPr>
            <a:r>
              <a:rPr lang="zh-CN" altLang="en-US" sz="3100" i="0" dirty="0">
                <a:solidFill>
                  <a:schemeClr val="bg1"/>
                </a:solidFill>
                <a:latin typeface="黑体" panose="02010609060101010101" pitchFamily="49" charset="-122"/>
                <a:ea typeface="黑体" panose="02010609060101010101" pitchFamily="49" charset="-122"/>
              </a:rPr>
              <a:t>宽禁带，</a:t>
            </a:r>
            <a:r>
              <a:rPr lang="zh-CN" altLang="zh-CN" sz="3100" i="0" dirty="0">
                <a:solidFill>
                  <a:schemeClr val="bg1"/>
                </a:solidFill>
                <a:latin typeface="黑体" panose="02010609060101010101" pitchFamily="49" charset="-122"/>
                <a:ea typeface="黑体" panose="02010609060101010101" pitchFamily="49" charset="-122"/>
              </a:rPr>
              <a:t>高击穿场强和饱和电子漂移速度，高</a:t>
            </a:r>
            <a:r>
              <a:rPr lang="zh-CN" altLang="zh-CN" sz="3100" i="0" dirty="0" smtClean="0">
                <a:solidFill>
                  <a:schemeClr val="bg1"/>
                </a:solidFill>
                <a:latin typeface="黑体" panose="02010609060101010101" pitchFamily="49" charset="-122"/>
                <a:ea typeface="黑体" panose="02010609060101010101" pitchFamily="49" charset="-122"/>
              </a:rPr>
              <a:t>热导率</a:t>
            </a:r>
            <a:r>
              <a:rPr lang="zh-CN" altLang="en-US" sz="3100" i="0" dirty="0" smtClean="0">
                <a:solidFill>
                  <a:schemeClr val="bg1"/>
                </a:solidFill>
                <a:latin typeface="黑体" panose="02010609060101010101" pitchFamily="49" charset="-122"/>
                <a:ea typeface="黑体" panose="02010609060101010101" pitchFamily="49" charset="-122"/>
              </a:rPr>
              <a:t>，高硬度，高化学稳定性</a:t>
            </a:r>
            <a:endParaRPr lang="en-US" altLang="zh-CN" sz="4000" i="0" dirty="0" smtClean="0">
              <a:solidFill>
                <a:schemeClr val="bg1"/>
              </a:solidFill>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zh-CN" altLang="en-US" sz="4000" i="0" dirty="0" smtClean="0">
                <a:solidFill>
                  <a:srgbClr val="FFC000"/>
                </a:solidFill>
                <a:latin typeface="黑体" panose="02010609060101010101" pitchFamily="49" charset="-122"/>
                <a:ea typeface="黑体" panose="02010609060101010101" pitchFamily="49" charset="-122"/>
              </a:rPr>
              <a:t>超宽禁带半导体</a:t>
            </a:r>
            <a:endParaRPr lang="zh-CN" altLang="en-US" sz="4000" i="0" dirty="0" smtClean="0">
              <a:solidFill>
                <a:srgbClr val="FFC000"/>
              </a:solidFill>
              <a:latin typeface="黑体" panose="02010609060101010101" pitchFamily="49" charset="-122"/>
              <a:ea typeface="黑体" panose="02010609060101010101" pitchFamily="49" charset="-122"/>
            </a:endParaRPr>
          </a:p>
        </p:txBody>
      </p:sp>
      <p:sp>
        <p:nvSpPr>
          <p:cNvPr id="4" name="灯片编号占位符 3"/>
          <p:cNvSpPr txBox="1">
            <a:spLocks noGrp="1" noChangeArrowheads="1"/>
          </p:cNvSpPr>
          <p:nvPr>
            <p:ph type="sldNum" sz="quarter" idx="12"/>
          </p:nvPr>
        </p:nvSpPr>
        <p:spPr bwMode="auto">
          <a:xfrm>
            <a:off x="6457950" y="6356351"/>
            <a:ext cx="2057400" cy="365125"/>
          </a:xfrm>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800" i="0" dirty="0">
                <a:solidFill>
                  <a:srgbClr val="636363"/>
                </a:solidFill>
              </a:rPr>
            </a:fld>
            <a:endParaRPr lang="en-US" altLang="zh-CN" sz="1800" i="0" dirty="0">
              <a:solidFill>
                <a:srgbClr val="636363"/>
              </a:solidFill>
            </a:endParaRPr>
          </a:p>
        </p:txBody>
      </p:sp>
    </p:spTree>
  </p:cSld>
  <p:clrMapOvr>
    <a:masterClrMapping/>
  </p:clrMapOvr>
  <p:transition>
    <p:pull dir="l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1472" y="238103"/>
            <a:ext cx="7000924" cy="1383665"/>
          </a:xfrm>
          <a:prstGeom prst="rect">
            <a:avLst/>
          </a:prstGeom>
        </p:spPr>
        <p:txBody>
          <a:bodyPr wrap="square">
            <a:spAutoFit/>
          </a:bodyPr>
          <a:lstStyle/>
          <a:p>
            <a:pPr marL="228600" indent="-228600" fontAlgn="auto">
              <a:lnSpc>
                <a:spcPct val="150000"/>
              </a:lnSpc>
              <a:spcBef>
                <a:spcPct val="20000"/>
              </a:spcBef>
              <a:spcAft>
                <a:spcPts val="0"/>
              </a:spcAft>
              <a:buClr>
                <a:schemeClr val="tx2"/>
              </a:buClr>
              <a:buSzPct val="50000"/>
              <a:defRPr/>
            </a:pPr>
            <a:r>
              <a:rPr lang="en-US" altLang="zh-CN" sz="2800" b="1" i="0" dirty="0" smtClean="0"/>
              <a:t>1.2.3</a:t>
            </a:r>
            <a:r>
              <a:rPr lang="zh-CN" altLang="en-US" sz="2800" b="1" i="0" dirty="0" smtClean="0"/>
              <a:t> 超宽禁带半导体的优势特性与应用（</a:t>
            </a:r>
            <a:r>
              <a:rPr lang="en-US" altLang="zh-CN" sz="2800" b="1" i="0" dirty="0" smtClean="0"/>
              <a:t>Ultrawide Bandgap Semiconductor</a:t>
            </a:r>
            <a:r>
              <a:rPr lang="zh-CN" altLang="en-US" sz="2800" b="1" i="0" dirty="0" smtClean="0"/>
              <a:t>）</a:t>
            </a:r>
            <a:endParaRPr lang="zh-CN" altLang="en-US" sz="2800" b="1" i="0" dirty="0" smtClean="0"/>
          </a:p>
        </p:txBody>
      </p:sp>
      <p:pic>
        <p:nvPicPr>
          <p:cNvPr id="3" name="图片 2"/>
          <p:cNvPicPr>
            <a:picLocks noChangeAspect="1"/>
          </p:cNvPicPr>
          <p:nvPr/>
        </p:nvPicPr>
        <p:blipFill>
          <a:blip r:embed="rId1"/>
          <a:stretch>
            <a:fillRect/>
          </a:stretch>
        </p:blipFill>
        <p:spPr>
          <a:xfrm>
            <a:off x="500034" y="1571612"/>
            <a:ext cx="7936230" cy="3449955"/>
          </a:xfrm>
          <a:prstGeom prst="rect">
            <a:avLst/>
          </a:prstGeom>
        </p:spPr>
      </p:pic>
      <p:sp>
        <p:nvSpPr>
          <p:cNvPr id="4" name="文本框 3"/>
          <p:cNvSpPr txBox="1"/>
          <p:nvPr/>
        </p:nvSpPr>
        <p:spPr>
          <a:xfrm>
            <a:off x="3563888" y="5805264"/>
            <a:ext cx="4737735" cy="398780"/>
          </a:xfrm>
          <a:prstGeom prst="rect">
            <a:avLst/>
          </a:prstGeom>
          <a:noFill/>
        </p:spPr>
        <p:txBody>
          <a:bodyPr wrap="square" rtlCol="0" anchor="t">
            <a:spAutoFit/>
          </a:bodyPr>
          <a:lstStyle/>
          <a:p>
            <a:r>
              <a:rPr lang="zh-CN" altLang="en-US" sz="2000" i="0" dirty="0"/>
              <a:t>Adv. Electron. Mater. 2018, 4, 1600501</a:t>
            </a:r>
            <a:endParaRPr lang="zh-CN" altLang="en-US" sz="2000" i="0" dirty="0"/>
          </a:p>
        </p:txBody>
      </p:sp>
      <p:sp>
        <p:nvSpPr>
          <p:cNvPr id="6" name="灯片编号占位符 5"/>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036" y="3613150"/>
            <a:ext cx="8986120" cy="2744808"/>
          </a:xfrm>
          <a:prstGeom prst="rect">
            <a:avLst/>
          </a:prstGeom>
        </p:spPr>
      </p:pic>
      <p:pic>
        <p:nvPicPr>
          <p:cNvPr id="5" name="图片 4"/>
          <p:cNvPicPr>
            <a:picLocks noChangeAspect="1"/>
          </p:cNvPicPr>
          <p:nvPr/>
        </p:nvPicPr>
        <p:blipFill>
          <a:blip r:embed="rId2"/>
          <a:stretch>
            <a:fillRect/>
          </a:stretch>
        </p:blipFill>
        <p:spPr>
          <a:xfrm>
            <a:off x="1757045" y="38100"/>
            <a:ext cx="5629910" cy="3575050"/>
          </a:xfrm>
          <a:prstGeom prst="rect">
            <a:avLst/>
          </a:prstGeom>
        </p:spPr>
      </p:pic>
      <p:sp>
        <p:nvSpPr>
          <p:cNvPr id="3" name="灯片编号占位符 2"/>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6885" y="737235"/>
            <a:ext cx="7977505" cy="3784600"/>
          </a:xfrm>
          <a:prstGeom prst="rect">
            <a:avLst/>
          </a:prstGeom>
          <a:noFill/>
        </p:spPr>
        <p:txBody>
          <a:bodyPr wrap="square" rtlCol="0" anchor="t">
            <a:spAutoFit/>
          </a:bodyPr>
          <a:lstStyle/>
          <a:p>
            <a:pPr>
              <a:lnSpc>
                <a:spcPct val="150000"/>
              </a:lnSpc>
            </a:pPr>
            <a:r>
              <a:rPr lang="zh-CN" altLang="en-US" sz="2000" i="0"/>
              <a:t>β-Ga2O3的禁带宽度为4.8～4.9 eV，击穿场强高达8 MV/cm。巴利加优值是低损失性能指标，而β-Ga2O3 的巴利加优值高达3 400 ，大约是SiC 的10 倍、GaN 的4 倍。因此，在制造相同耐压的单极功率器件时， 元件的导通电阻比SiC、GaN 低得多，极大降低器件的导通损耗；(2)可以利用区熔法(Fz)、直拉法(Cz)、边缘定义的薄膜馈电生长(EFG)等熔融法来生长大尺寸、高质量的β-Ga2O3 本征单晶衬底材料，可以从大块单晶中得到Ga2O3 晶片。相比较SiC 和GaN 生长技术，更容易获得高质量、低成本的单晶材料；</a:t>
            </a:r>
            <a:endParaRPr lang="zh-CN" altLang="en-US" sz="2000" i="0"/>
          </a:p>
        </p:txBody>
      </p:sp>
      <p:sp>
        <p:nvSpPr>
          <p:cNvPr id="3" name="文本框 2"/>
          <p:cNvSpPr txBox="1"/>
          <p:nvPr/>
        </p:nvSpPr>
        <p:spPr>
          <a:xfrm>
            <a:off x="546735" y="4441190"/>
            <a:ext cx="8112125" cy="1938020"/>
          </a:xfrm>
          <a:prstGeom prst="rect">
            <a:avLst/>
          </a:prstGeom>
          <a:noFill/>
        </p:spPr>
        <p:txBody>
          <a:bodyPr wrap="square" rtlCol="0" anchor="t">
            <a:spAutoFit/>
          </a:bodyPr>
          <a:lstStyle/>
          <a:p>
            <a:pPr>
              <a:lnSpc>
                <a:spcPct val="200000"/>
              </a:lnSpc>
            </a:pPr>
            <a:r>
              <a:rPr lang="zh-CN" altLang="en-US" sz="2000" i="0"/>
              <a:t>传统Ga2O3 主要应用于Ga 基半导体的绝缘层以及紫外滤光片，目前国内外研究热点主要聚焦于大功率器件在功率半导体器件、紫外探测器、气体传感器以及光电子器件领域具有广阔的应用前景。</a:t>
            </a:r>
            <a:endParaRPr lang="zh-CN" altLang="en-US" sz="2000" i="0"/>
          </a:p>
        </p:txBody>
      </p:sp>
      <p:sp>
        <p:nvSpPr>
          <p:cNvPr id="4" name="矩形 3"/>
          <p:cNvSpPr/>
          <p:nvPr/>
        </p:nvSpPr>
        <p:spPr>
          <a:xfrm>
            <a:off x="547342" y="-22"/>
            <a:ext cx="7000924" cy="737235"/>
          </a:xfrm>
          <a:prstGeom prst="rect">
            <a:avLst/>
          </a:prstGeom>
        </p:spPr>
        <p:txBody>
          <a:bodyPr wrap="square">
            <a:spAutoFit/>
          </a:bodyPr>
          <a:lstStyle/>
          <a:p>
            <a:pPr marL="228600" indent="-228600" fontAlgn="auto">
              <a:lnSpc>
                <a:spcPct val="150000"/>
              </a:lnSpc>
              <a:spcBef>
                <a:spcPct val="20000"/>
              </a:spcBef>
              <a:spcAft>
                <a:spcPts val="0"/>
              </a:spcAft>
              <a:buClr>
                <a:schemeClr val="tx2"/>
              </a:buClr>
              <a:buSzPct val="50000"/>
              <a:defRPr/>
            </a:pPr>
            <a:r>
              <a:rPr lang="en-US" altLang="zh-CN" sz="2800" b="1" i="0" dirty="0" smtClean="0"/>
              <a:t>1.2.3</a:t>
            </a:r>
            <a:r>
              <a:rPr lang="zh-CN" altLang="en-US" sz="2800" b="1" i="0" dirty="0" smtClean="0"/>
              <a:t> 超宽禁带半导体的优势特性与应用</a:t>
            </a:r>
            <a:endParaRPr lang="zh-CN" altLang="en-US" sz="2800" b="1" i="0" dirty="0" smtClean="0"/>
          </a:p>
        </p:txBody>
      </p:sp>
      <p:sp>
        <p:nvSpPr>
          <p:cNvPr id="5" name="灯片编号占位符 4"/>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7342" y="-22"/>
            <a:ext cx="7000924" cy="737235"/>
          </a:xfrm>
          <a:prstGeom prst="rect">
            <a:avLst/>
          </a:prstGeom>
        </p:spPr>
        <p:txBody>
          <a:bodyPr wrap="square">
            <a:spAutoFit/>
          </a:bodyPr>
          <a:lstStyle/>
          <a:p>
            <a:pPr marL="228600" indent="-228600" fontAlgn="auto">
              <a:lnSpc>
                <a:spcPct val="150000"/>
              </a:lnSpc>
              <a:spcBef>
                <a:spcPct val="20000"/>
              </a:spcBef>
              <a:spcAft>
                <a:spcPts val="0"/>
              </a:spcAft>
              <a:buClr>
                <a:schemeClr val="tx2"/>
              </a:buClr>
              <a:buSzPct val="50000"/>
              <a:defRPr/>
            </a:pPr>
            <a:r>
              <a:rPr lang="en-US" altLang="zh-CN" sz="2800" b="1" i="0" dirty="0" smtClean="0"/>
              <a:t>1.2.3</a:t>
            </a:r>
            <a:r>
              <a:rPr lang="zh-CN" altLang="en-US" sz="2800" b="1" i="0" dirty="0" smtClean="0"/>
              <a:t> 超宽禁带半导体的优势特性与应用</a:t>
            </a:r>
            <a:endParaRPr lang="zh-CN" altLang="en-US" sz="2800" b="1" i="0" dirty="0" smtClean="0"/>
          </a:p>
        </p:txBody>
      </p:sp>
      <p:sp>
        <p:nvSpPr>
          <p:cNvPr id="2" name="文本框 1"/>
          <p:cNvSpPr txBox="1"/>
          <p:nvPr/>
        </p:nvSpPr>
        <p:spPr>
          <a:xfrm>
            <a:off x="547370" y="989330"/>
            <a:ext cx="8134350" cy="5169535"/>
          </a:xfrm>
          <a:prstGeom prst="rect">
            <a:avLst/>
          </a:prstGeom>
          <a:noFill/>
        </p:spPr>
        <p:txBody>
          <a:bodyPr wrap="square" rtlCol="0" anchor="t">
            <a:spAutoFit/>
          </a:bodyPr>
          <a:lstStyle/>
          <a:p>
            <a:pPr>
              <a:lnSpc>
                <a:spcPct val="150000"/>
              </a:lnSpc>
            </a:pPr>
            <a:r>
              <a:rPr lang="zh-CN" altLang="en-US" sz="2000" i="0" dirty="0"/>
              <a:t>金刚石优异的物理、化学性质使其广泛应用于诸多领域。金刚石为间接带隙半导体材料，禁带宽度约为</a:t>
            </a:r>
            <a:r>
              <a:rPr lang="en-US" altLang="zh-CN" sz="2000" i="0" dirty="0"/>
              <a:t>5.5</a:t>
            </a:r>
            <a:r>
              <a:rPr lang="zh-CN" altLang="en-US" sz="2000" i="0" dirty="0"/>
              <a:t>ｅＶ，热导率高达</a:t>
            </a:r>
            <a:r>
              <a:rPr lang="en-US" altLang="zh-CN" sz="2000" i="0" dirty="0"/>
              <a:t>22</a:t>
            </a:r>
            <a:r>
              <a:rPr lang="zh-CN" altLang="en-US" sz="2000" i="0" dirty="0"/>
              <a:t>Ｗ</a:t>
            </a:r>
            <a:r>
              <a:rPr lang="en-US" altLang="zh-CN" sz="2000" i="0" dirty="0"/>
              <a:t>/cm</a:t>
            </a:r>
            <a:r>
              <a:rPr lang="zh-CN" altLang="en-US" sz="2000" i="0" dirty="0"/>
              <a:t>·Ｋ。室温电子和空穴迁移率高达</a:t>
            </a:r>
            <a:r>
              <a:rPr lang="en-US" altLang="zh-CN" sz="2000" i="0" dirty="0"/>
              <a:t>4500cm2/V.s</a:t>
            </a:r>
            <a:r>
              <a:rPr lang="zh-CN" altLang="en-US" sz="2000" i="0" dirty="0"/>
              <a:t>和</a:t>
            </a:r>
            <a:r>
              <a:rPr lang="en-US" altLang="zh-CN" sz="2000" i="0" dirty="0"/>
              <a:t>3800</a:t>
            </a:r>
            <a:r>
              <a:rPr lang="en-US" altLang="zh-CN" sz="2000" i="0" dirty="0">
                <a:sym typeface="+mn-ea"/>
              </a:rPr>
              <a:t>cm2/V.s</a:t>
            </a:r>
            <a:r>
              <a:rPr lang="zh-CN" altLang="en-US" sz="2000" i="0" dirty="0"/>
              <a:t>，远高于第三代半导体材料ＧａＮ和ＳｉＣ。因此，金刚石在高温工作的大功率电力电子器件、高频大功率微波器件方面具有广阔的应用前景。另外，由于金刚石具有很大的激子束缚能（约</a:t>
            </a:r>
            <a:r>
              <a:rPr lang="en-US" altLang="zh-CN" sz="2000" i="0" dirty="0"/>
              <a:t>80</a:t>
            </a:r>
            <a:r>
              <a:rPr lang="zh-CN" altLang="en-US" sz="2000" i="0" dirty="0"/>
              <a:t>ｍ</a:t>
            </a:r>
            <a:r>
              <a:rPr lang="en-US" altLang="zh-CN" sz="2000" i="0" dirty="0" err="1"/>
              <a:t>eV</a:t>
            </a:r>
            <a:r>
              <a:rPr lang="zh-CN" altLang="en-US" sz="2000" i="0" dirty="0"/>
              <a:t>），使其在室温下可实现高强度的自由激子发射（发光波长约为</a:t>
            </a:r>
            <a:r>
              <a:rPr lang="en-US" altLang="zh-CN" sz="2000" i="0" dirty="0"/>
              <a:t>235nm</a:t>
            </a:r>
            <a:r>
              <a:rPr lang="zh-CN" altLang="en-US" sz="2000" i="0" dirty="0"/>
              <a:t>），在制备大功率深紫外发光二极管方面具有很大的潜力。另外，其在极紫外深紫外和高能粒子探测器的研制中也发挥着重要作用。目前，研究人员已制备出基于金刚石的各类半导体器件，包括双极型晶体管、肖特基二极管、深紫外发光二极管、场效应晶体管、各类探测器和生物化学传感器等。</a:t>
            </a:r>
            <a:endParaRPr lang="zh-CN" altLang="en-US" sz="2000" i="0" dirty="0"/>
          </a:p>
        </p:txBody>
      </p:sp>
      <p:sp>
        <p:nvSpPr>
          <p:cNvPr id="3" name="灯片编号占位符 2"/>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552" y="-22"/>
            <a:ext cx="7000924" cy="737235"/>
          </a:xfrm>
          <a:prstGeom prst="rect">
            <a:avLst/>
          </a:prstGeom>
        </p:spPr>
        <p:txBody>
          <a:bodyPr wrap="square">
            <a:spAutoFit/>
          </a:bodyPr>
          <a:lstStyle/>
          <a:p>
            <a:pPr marL="228600" indent="-228600" fontAlgn="auto">
              <a:lnSpc>
                <a:spcPct val="150000"/>
              </a:lnSpc>
              <a:spcBef>
                <a:spcPct val="20000"/>
              </a:spcBef>
              <a:spcAft>
                <a:spcPts val="0"/>
              </a:spcAft>
              <a:buClr>
                <a:schemeClr val="tx2"/>
              </a:buClr>
              <a:buSzPct val="50000"/>
              <a:defRPr/>
            </a:pPr>
            <a:r>
              <a:rPr lang="en-US" altLang="zh-CN" sz="2800" b="1" i="0" dirty="0" smtClean="0"/>
              <a:t>1.2.3</a:t>
            </a:r>
            <a:r>
              <a:rPr lang="zh-CN" altLang="en-US" sz="2800" b="1" i="0" dirty="0" smtClean="0"/>
              <a:t> 超宽禁带半导体的优势特性与应用</a:t>
            </a:r>
            <a:endParaRPr lang="zh-CN" altLang="en-US" sz="2800" b="1" i="0" dirty="0" smtClean="0"/>
          </a:p>
        </p:txBody>
      </p:sp>
      <p:pic>
        <p:nvPicPr>
          <p:cNvPr id="3" name="图片 2"/>
          <p:cNvPicPr>
            <a:picLocks noChangeAspect="1"/>
          </p:cNvPicPr>
          <p:nvPr/>
        </p:nvPicPr>
        <p:blipFill>
          <a:blip r:embed="rId1"/>
          <a:stretch>
            <a:fillRect/>
          </a:stretch>
        </p:blipFill>
        <p:spPr>
          <a:xfrm>
            <a:off x="132715" y="913130"/>
            <a:ext cx="9011285" cy="2601595"/>
          </a:xfrm>
          <a:prstGeom prst="rect">
            <a:avLst/>
          </a:prstGeom>
        </p:spPr>
      </p:pic>
      <p:pic>
        <p:nvPicPr>
          <p:cNvPr id="5" name="图片 4"/>
          <p:cNvPicPr>
            <a:picLocks noChangeAspect="1"/>
          </p:cNvPicPr>
          <p:nvPr/>
        </p:nvPicPr>
        <p:blipFill>
          <a:blip r:embed="rId2"/>
          <a:stretch>
            <a:fillRect/>
          </a:stretch>
        </p:blipFill>
        <p:spPr>
          <a:xfrm>
            <a:off x="132715" y="3557905"/>
            <a:ext cx="8942705" cy="2619375"/>
          </a:xfrm>
          <a:prstGeom prst="rect">
            <a:avLst/>
          </a:prstGeom>
        </p:spPr>
      </p:pic>
      <p:pic>
        <p:nvPicPr>
          <p:cNvPr id="6" name="图片 5"/>
          <p:cNvPicPr>
            <a:picLocks noChangeAspect="1"/>
          </p:cNvPicPr>
          <p:nvPr/>
        </p:nvPicPr>
        <p:blipFill>
          <a:blip r:embed="rId3"/>
          <a:stretch>
            <a:fillRect/>
          </a:stretch>
        </p:blipFill>
        <p:spPr>
          <a:xfrm>
            <a:off x="4953000" y="6486525"/>
            <a:ext cx="3429000" cy="171450"/>
          </a:xfrm>
          <a:prstGeom prst="rect">
            <a:avLst/>
          </a:prstGeom>
        </p:spPr>
      </p:pic>
      <p:sp>
        <p:nvSpPr>
          <p:cNvPr id="7" name="灯片编号占位符 6"/>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2" name="矩形 1"/>
          <p:cNvSpPr/>
          <p:nvPr/>
        </p:nvSpPr>
        <p:spPr>
          <a:xfrm>
            <a:off x="3275856" y="1268760"/>
            <a:ext cx="1584176" cy="20162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203848" y="4315679"/>
            <a:ext cx="1584176" cy="17776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pull dir="l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552" y="-22"/>
            <a:ext cx="7000924" cy="737235"/>
          </a:xfrm>
          <a:prstGeom prst="rect">
            <a:avLst/>
          </a:prstGeom>
        </p:spPr>
        <p:txBody>
          <a:bodyPr wrap="square">
            <a:spAutoFit/>
          </a:bodyPr>
          <a:lstStyle/>
          <a:p>
            <a:pPr marL="228600" indent="-228600" fontAlgn="auto">
              <a:lnSpc>
                <a:spcPct val="150000"/>
              </a:lnSpc>
              <a:spcBef>
                <a:spcPct val="20000"/>
              </a:spcBef>
              <a:spcAft>
                <a:spcPts val="0"/>
              </a:spcAft>
              <a:buClr>
                <a:schemeClr val="tx2"/>
              </a:buClr>
              <a:buSzPct val="50000"/>
              <a:defRPr/>
            </a:pPr>
            <a:r>
              <a:rPr lang="en-US" altLang="zh-CN" sz="2800" b="1" i="0" dirty="0" smtClean="0"/>
              <a:t>1.2.3</a:t>
            </a:r>
            <a:r>
              <a:rPr lang="zh-CN" altLang="en-US" sz="2800" b="1" i="0" dirty="0" smtClean="0"/>
              <a:t> 超宽禁带半导体的优势特性与应用</a:t>
            </a:r>
            <a:endParaRPr lang="zh-CN" altLang="en-US" sz="2800" b="1" i="0" dirty="0" smtClean="0"/>
          </a:p>
        </p:txBody>
      </p:sp>
      <p:sp>
        <p:nvSpPr>
          <p:cNvPr id="2" name="文本框 1"/>
          <p:cNvSpPr txBox="1"/>
          <p:nvPr/>
        </p:nvSpPr>
        <p:spPr>
          <a:xfrm>
            <a:off x="365760" y="903605"/>
            <a:ext cx="7409180" cy="398780"/>
          </a:xfrm>
          <a:prstGeom prst="rect">
            <a:avLst/>
          </a:prstGeom>
          <a:noFill/>
        </p:spPr>
        <p:txBody>
          <a:bodyPr wrap="square" rtlCol="0">
            <a:spAutoFit/>
          </a:bodyPr>
          <a:lstStyle/>
          <a:p>
            <a:r>
              <a:rPr lang="en-US" altLang="zh-CN" sz="2000" i="0"/>
              <a:t>AlGaN</a:t>
            </a:r>
            <a:r>
              <a:rPr lang="zh-CN" altLang="en-US" sz="2000" i="0"/>
              <a:t>（</a:t>
            </a:r>
            <a:r>
              <a:rPr lang="en-US" altLang="zh-CN" sz="2000" i="0"/>
              <a:t>3.4-6.2eV</a:t>
            </a:r>
            <a:r>
              <a:rPr lang="zh-CN" altLang="en-US" sz="2000" i="0"/>
              <a:t>）</a:t>
            </a:r>
            <a:endParaRPr lang="zh-CN" altLang="en-US" sz="2000" i="0"/>
          </a:p>
        </p:txBody>
      </p:sp>
      <p:pic>
        <p:nvPicPr>
          <p:cNvPr id="3" name="图片 2"/>
          <p:cNvPicPr>
            <a:picLocks noChangeAspect="1"/>
          </p:cNvPicPr>
          <p:nvPr/>
        </p:nvPicPr>
        <p:blipFill>
          <a:blip r:embed="rId1"/>
          <a:stretch>
            <a:fillRect/>
          </a:stretch>
        </p:blipFill>
        <p:spPr>
          <a:xfrm>
            <a:off x="3968115" y="958850"/>
            <a:ext cx="4645025" cy="3818890"/>
          </a:xfrm>
          <a:prstGeom prst="rect">
            <a:avLst/>
          </a:prstGeom>
        </p:spPr>
      </p:pic>
      <p:sp>
        <p:nvSpPr>
          <p:cNvPr id="5" name="文本框 4"/>
          <p:cNvSpPr txBox="1"/>
          <p:nvPr/>
        </p:nvSpPr>
        <p:spPr>
          <a:xfrm>
            <a:off x="365760" y="1424305"/>
            <a:ext cx="3293745" cy="4707890"/>
          </a:xfrm>
          <a:prstGeom prst="rect">
            <a:avLst/>
          </a:prstGeom>
          <a:noFill/>
        </p:spPr>
        <p:txBody>
          <a:bodyPr wrap="square" rtlCol="0" anchor="t">
            <a:spAutoFit/>
          </a:bodyPr>
          <a:lstStyle/>
          <a:p>
            <a:pPr algn="just"/>
            <a:r>
              <a:rPr lang="zh-CN" altLang="en-US" sz="2000" i="0">
                <a:cs typeface="Times New Roman" panose="02020603050405020304" pitchFamily="18" charset="0"/>
              </a:rPr>
              <a:t>high breakdown fields (&gt;10 MV</a:t>
            </a:r>
            <a:r>
              <a:rPr lang="en-US" altLang="zh-CN" sz="2000" i="0">
                <a:cs typeface="Times New Roman" panose="02020603050405020304" pitchFamily="18" charset="0"/>
              </a:rPr>
              <a:t>/</a:t>
            </a:r>
            <a:r>
              <a:rPr lang="zh-CN" altLang="en-US" sz="2000" i="0">
                <a:cs typeface="Times New Roman" panose="02020603050405020304" pitchFamily="18" charset="0"/>
              </a:rPr>
              <a:t>cm</a:t>
            </a:r>
            <a:r>
              <a:rPr lang="zh-CN" altLang="en-US" sz="2000" i="0" baseline="30000">
                <a:cs typeface="Times New Roman" panose="02020603050405020304" pitchFamily="18" charset="0"/>
              </a:rPr>
              <a:t>−1</a:t>
            </a:r>
            <a:r>
              <a:rPr lang="zh-CN" altLang="en-US" sz="2000" i="0">
                <a:cs typeface="Times New Roman" panose="02020603050405020304" pitchFamily="18" charset="0"/>
              </a:rPr>
              <a:t> for AlN), a relatively small donor ionization energy up to ≈80–85% Al content。</a:t>
            </a:r>
            <a:endParaRPr lang="zh-CN" altLang="en-US" sz="2000" i="0">
              <a:cs typeface="Times New Roman" panose="02020603050405020304" pitchFamily="18" charset="0"/>
            </a:endParaRPr>
          </a:p>
          <a:p>
            <a:pPr algn="just"/>
            <a:r>
              <a:rPr lang="zh-CN" altLang="en-US" sz="2000" i="0">
                <a:cs typeface="Times New Roman" panose="02020603050405020304" pitchFamily="18" charset="0"/>
              </a:rPr>
              <a:t>AlGaN alloys offer direct access to emission wavelengths shorter than about 365 nm, that is, into the UV-A, -B, and -C bands.</a:t>
            </a:r>
            <a:endParaRPr lang="zh-CN" altLang="en-US" sz="2000" i="0">
              <a:cs typeface="Times New Roman" panose="02020603050405020304" pitchFamily="18" charset="0"/>
            </a:endParaRPr>
          </a:p>
          <a:p>
            <a:pPr algn="l"/>
            <a:r>
              <a:rPr lang="zh-CN" altLang="en-US" sz="2000" i="0">
                <a:cs typeface="Times New Roman" panose="02020603050405020304" pitchFamily="18" charset="0"/>
              </a:rPr>
              <a:t>it can readily take advantage of the huge global </a:t>
            </a:r>
            <a:r>
              <a:rPr lang="en-US" altLang="zh-CN" sz="2000" i="0">
                <a:cs typeface="Times New Roman" panose="02020603050405020304" pitchFamily="18" charset="0"/>
              </a:rPr>
              <a:t>i</a:t>
            </a:r>
            <a:r>
              <a:rPr lang="zh-CN" altLang="en-US" sz="2000" i="0">
                <a:cs typeface="Times New Roman" panose="02020603050405020304" pitchFamily="18" charset="0"/>
              </a:rPr>
              <a:t>nvestment in the knowledge and manufacturing infrastructure associated with InGaN LEDs.</a:t>
            </a:r>
            <a:endParaRPr lang="zh-CN" altLang="en-US" sz="2000" i="0">
              <a:cs typeface="Times New Roman" panose="02020603050405020304" pitchFamily="18" charset="0"/>
            </a:endParaRPr>
          </a:p>
        </p:txBody>
      </p:sp>
      <p:sp>
        <p:nvSpPr>
          <p:cNvPr id="6" name="文本框 5"/>
          <p:cNvSpPr txBox="1"/>
          <p:nvPr/>
        </p:nvSpPr>
        <p:spPr>
          <a:xfrm>
            <a:off x="4556760" y="5245735"/>
            <a:ext cx="4460875" cy="398780"/>
          </a:xfrm>
          <a:prstGeom prst="rect">
            <a:avLst/>
          </a:prstGeom>
          <a:noFill/>
        </p:spPr>
        <p:txBody>
          <a:bodyPr wrap="square" rtlCol="0" anchor="t">
            <a:spAutoFit/>
          </a:bodyPr>
          <a:lstStyle/>
          <a:p>
            <a:r>
              <a:rPr lang="zh-CN" altLang="en-US" sz="2000" i="0"/>
              <a:t>Adv. Electron. Mater. 2018, 4, 1600501</a:t>
            </a:r>
            <a:endParaRPr lang="zh-CN" altLang="en-US" sz="2000" i="0"/>
          </a:p>
        </p:txBody>
      </p:sp>
      <p:sp>
        <p:nvSpPr>
          <p:cNvPr id="7" name="灯片编号占位符 6"/>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p:nvPr/>
        </p:nvSpPr>
        <p:spPr>
          <a:xfrm>
            <a:off x="2051050" y="908050"/>
            <a:ext cx="5611813" cy="1143000"/>
          </a:xfrm>
          <a:prstGeom prst="rect">
            <a:avLst/>
          </a:prstGeom>
          <a:solidFill>
            <a:srgbClr val="99FF66">
              <a:alpha val="100000"/>
            </a:srgbClr>
          </a:solidFill>
        </p:spPr>
        <p:txBody>
          <a:bodyPr vert="horz" wrap="square" anchor="ct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400" b="1" i="0" u="none" strike="noStrike" kern="1200" cap="none" spc="0" normalizeH="0" baseline="0" noProof="0" smtClean="0">
                <a:ln>
                  <a:noFill/>
                </a:ln>
                <a:solidFill>
                  <a:srgbClr val="FF0000"/>
                </a:solidFill>
                <a:effectLst/>
                <a:uLnTx/>
                <a:uFillTx/>
                <a:latin typeface="黑体" panose="02010609060101010101" pitchFamily="49" charset="-122"/>
                <a:ea typeface="黑体" panose="02010609060101010101" pitchFamily="49" charset="-122"/>
                <a:cs typeface="+mj-cs"/>
              </a:rPr>
              <a:t>内容提要</a:t>
            </a:r>
            <a:endParaRPr kumimoji="0" lang="zh-CN" altLang="en-US" sz="4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j-cs"/>
            </a:endParaRPr>
          </a:p>
        </p:txBody>
      </p:sp>
      <p:sp>
        <p:nvSpPr>
          <p:cNvPr id="3" name="Rectangle 3"/>
          <p:cNvSpPr txBox="1"/>
          <p:nvPr/>
        </p:nvSpPr>
        <p:spPr>
          <a:xfrm>
            <a:off x="971550" y="2420938"/>
            <a:ext cx="7416800" cy="2365375"/>
          </a:xfrm>
          <a:prstGeom prst="rect">
            <a:avLst/>
          </a:prstGeom>
          <a:solidFill>
            <a:schemeClr val="accent2">
              <a:alpha val="100000"/>
            </a:schemeClr>
          </a:solidFill>
        </p:spPr>
        <p:txBody>
          <a:bodyPr vert="horz" wrap="square" anchor="t">
            <a:normAutofit/>
          </a:bodyPr>
          <a:lstStyle/>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r>
              <a:rPr kumimoji="0" lang="zh-CN" altLang="en-US" sz="40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rPr>
              <a:t>一、</a:t>
            </a:r>
            <a:r>
              <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rPr>
              <a:t>绪言</a:t>
            </a:r>
            <a:endPar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r>
              <a:rPr kumimoji="0" lang="en-US" altLang="zh-CN"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rPr>
              <a:t>§1.1 </a:t>
            </a:r>
            <a:r>
              <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rPr>
              <a:t>宽禁带半导体简介</a:t>
            </a:r>
            <a:endPar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r>
              <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rPr>
              <a:t>§1.2 宽禁带半导体优势特性与应用</a:t>
            </a:r>
            <a:endParaRPr kumimoji="0" lang="zh-CN" altLang="en-US" sz="2800" b="1"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n-cs"/>
            </a:endParaRPr>
          </a:p>
          <a:p>
            <a:pPr marL="0" marR="0" lvl="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r>
              <a:rPr kumimoji="0" lang="en-US" altLang="zh-CN" sz="2800" b="1" i="0" u="none" strike="noStrike" kern="1200" cap="none" spc="0" normalizeH="0" baseline="0" noProof="0" dirty="0" smtClean="0">
                <a:ln>
                  <a:noFill/>
                </a:ln>
                <a:solidFill>
                  <a:srgbClr val="CCFF33"/>
                </a:solidFill>
                <a:effectLst/>
                <a:uLnTx/>
                <a:uFillTx/>
                <a:latin typeface="黑体" panose="02010609060101010101" pitchFamily="49" charset="-122"/>
                <a:ea typeface="黑体" panose="02010609060101010101" pitchFamily="49" charset="-122"/>
                <a:cs typeface="+mn-cs"/>
              </a:rPr>
              <a:t>§1.3 宽禁带半导体面临的科学技术问题</a:t>
            </a:r>
            <a:endParaRPr kumimoji="0" lang="en-US" altLang="zh-CN" sz="2800" b="1" i="0" u="none" strike="noStrike" kern="1200" cap="none" spc="0" normalizeH="0" baseline="0" noProof="0" dirty="0" smtClean="0">
              <a:ln>
                <a:noFill/>
              </a:ln>
              <a:solidFill>
                <a:srgbClr val="CCFF33"/>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endParaRPr kumimoji="0" lang="zh-CN" altLang="en-US"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4" name="灯片编号占位符 3"/>
          <p:cNvSpPr txBox="1">
            <a:spLocks noGrp="1" noChangeArrowheads="1"/>
          </p:cNvSpPr>
          <p:nvPr>
            <p:ph type="sldNum" sz="quarter" idx="4294967295"/>
          </p:nvPr>
        </p:nvSpPr>
        <p:spPr bwMode="auto">
          <a:xfrm>
            <a:off x="6553200" y="6248400"/>
            <a:ext cx="1905000" cy="457200"/>
          </a:xfrm>
          <a:prstGeom prst="rect">
            <a:avLst/>
          </a:prstGeom>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400" i="0" dirty="0">
                <a:solidFill>
                  <a:srgbClr val="636363"/>
                </a:solidFill>
              </a:rPr>
            </a:fld>
            <a:endParaRPr lang="en-US" altLang="zh-CN" sz="1400" i="0" dirty="0">
              <a:solidFill>
                <a:srgbClr val="636363"/>
              </a:solidFill>
            </a:endParaRPr>
          </a:p>
        </p:txBody>
      </p:sp>
    </p:spTree>
  </p:cSld>
  <p:clrMapOvr>
    <a:masterClrMapping/>
  </p:clrMapOvr>
  <p:transition>
    <p:pull dir="l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a:xfrm>
            <a:off x="-635" y="261620"/>
            <a:ext cx="9311640" cy="953135"/>
          </a:xfrm>
        </p:spPr>
        <p:txBody>
          <a:bodyPr vert="horz" wrap="square" anchor="ctr">
            <a:normAutofit fontScale="90000"/>
          </a:bodyPr>
          <a:lstStyle/>
          <a:p>
            <a:pPr>
              <a:buNone/>
            </a:pPr>
            <a:r>
              <a:rPr lang="en-US" altLang="zh-CN" sz="4445" b="1" noProof="0" dirty="0" smtClean="0">
                <a:ln>
                  <a:noFill/>
                </a:ln>
                <a:solidFill>
                  <a:srgbClr val="FF0066"/>
                </a:solidFill>
                <a:effectLst/>
                <a:uLnTx/>
                <a:uFillTx/>
                <a:latin typeface="黑体" panose="02010609060101010101" pitchFamily="49" charset="-122"/>
                <a:ea typeface="黑体" panose="02010609060101010101" pitchFamily="49" charset="-122"/>
                <a:cs typeface="+mn-cs"/>
                <a:sym typeface="+mn-ea"/>
              </a:rPr>
              <a:t>1.3 宽禁带半导体面临的科学技术问题</a:t>
            </a:r>
            <a:endParaRPr kumimoji="0" lang="en-US" altLang="zh-CN" sz="4445" b="1" i="0" u="none" strike="noStrike" kern="1200" cap="none" spc="0" normalizeH="0" baseline="0" noProof="0" dirty="0" smtClean="0">
              <a:ln>
                <a:noFill/>
              </a:ln>
              <a:solidFill>
                <a:srgbClr val="FF0066"/>
              </a:solidFill>
              <a:effectLst/>
              <a:uLnTx/>
              <a:uFillTx/>
              <a:latin typeface="黑体" panose="02010609060101010101" pitchFamily="49" charset="-122"/>
              <a:ea typeface="黑体" panose="02010609060101010101" pitchFamily="49" charset="-122"/>
              <a:cs typeface="+mn-cs"/>
              <a:sym typeface="+mn-ea"/>
            </a:endParaRPr>
          </a:p>
        </p:txBody>
      </p:sp>
      <p:sp>
        <p:nvSpPr>
          <p:cNvPr id="20482" name="Rectangle 3"/>
          <p:cNvSpPr>
            <a:spLocks noGrp="1" noChangeArrowheads="1"/>
          </p:cNvSpPr>
          <p:nvPr>
            <p:ph idx="1"/>
          </p:nvPr>
        </p:nvSpPr>
        <p:spPr>
          <a:xfrm>
            <a:off x="500034" y="1285860"/>
            <a:ext cx="8326150" cy="5040017"/>
          </a:xfrm>
          <a:solidFill>
            <a:srgbClr val="0000FF"/>
          </a:solidFill>
        </p:spPr>
        <p:txBody>
          <a:bodyPr vert="horz" rtlCol="0">
            <a:normAutofit fontScale="75000" lnSpcReduction="20000"/>
          </a:bodyPr>
          <a:lstStyle/>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en-US" altLang="zh-CN" sz="3200" dirty="0" smtClean="0">
                <a:solidFill>
                  <a:schemeClr val="bg1"/>
                </a:solidFill>
                <a:latin typeface="黑体" panose="02010609060101010101" pitchFamily="49" charset="-122"/>
                <a:ea typeface="黑体" panose="02010609060101010101" pitchFamily="49" charset="-122"/>
                <a:sym typeface="+mn-ea"/>
              </a:rPr>
              <a:t>III-V</a:t>
            </a:r>
            <a:r>
              <a:rPr lang="zh-CN" altLang="en-US" sz="3200" dirty="0" smtClean="0">
                <a:solidFill>
                  <a:schemeClr val="bg1"/>
                </a:solidFill>
                <a:latin typeface="黑体" panose="02010609060101010101" pitchFamily="49" charset="-122"/>
                <a:ea typeface="黑体" panose="02010609060101010101" pitchFamily="49" charset="-122"/>
                <a:sym typeface="+mn-ea"/>
              </a:rPr>
              <a:t>族氮化物</a:t>
            </a:r>
            <a:endParaRPr lang="zh-CN" altLang="en-US" sz="3200" i="0" dirty="0" smtClean="0">
              <a:solidFill>
                <a:schemeClr val="bg1"/>
              </a:solidFill>
              <a:latin typeface="黑体" panose="02010609060101010101" pitchFamily="49" charset="-122"/>
              <a:ea typeface="黑体" panose="02010609060101010101" pitchFamily="49" charset="-122"/>
            </a:endParaRPr>
          </a:p>
          <a:p>
            <a:pPr marL="685800" marR="0" lvl="1"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zh-CN" altLang="en-US" sz="3200" dirty="0" smtClean="0">
                <a:solidFill>
                  <a:schemeClr val="bg1"/>
                </a:solidFill>
                <a:latin typeface="黑体" panose="02010609060101010101" pitchFamily="49" charset="-122"/>
                <a:ea typeface="黑体" panose="02010609060101010101" pitchFamily="49" charset="-122"/>
                <a:sym typeface="+mn-ea"/>
              </a:rPr>
              <a:t>衬底材料，大失配外延，极化工程，近场调控，</a:t>
            </a:r>
            <a:r>
              <a:rPr lang="en-US" altLang="zh-CN" sz="3200" i="0" dirty="0" smtClean="0">
                <a:solidFill>
                  <a:schemeClr val="bg1"/>
                </a:solidFill>
                <a:latin typeface="黑体" panose="02010609060101010101" pitchFamily="49" charset="-122"/>
                <a:ea typeface="黑体" panose="02010609060101010101" pitchFamily="49" charset="-122"/>
              </a:rPr>
              <a:t>green gap</a:t>
            </a:r>
            <a:r>
              <a:rPr lang="zh-CN" altLang="en-US" sz="3200" i="0" dirty="0" smtClean="0">
                <a:solidFill>
                  <a:schemeClr val="bg1"/>
                </a:solidFill>
                <a:latin typeface="黑体" panose="02010609060101010101" pitchFamily="49" charset="-122"/>
                <a:ea typeface="黑体" panose="02010609060101010101" pitchFamily="49" charset="-122"/>
              </a:rPr>
              <a:t>，深紫外，微米</a:t>
            </a:r>
            <a:r>
              <a:rPr lang="en-US" altLang="zh-CN" sz="3200" i="0" dirty="0" smtClean="0">
                <a:solidFill>
                  <a:schemeClr val="bg1"/>
                </a:solidFill>
                <a:latin typeface="黑体" panose="02010609060101010101" pitchFamily="49" charset="-122"/>
                <a:ea typeface="黑体" panose="02010609060101010101" pitchFamily="49" charset="-122"/>
              </a:rPr>
              <a:t>LED</a:t>
            </a:r>
            <a:r>
              <a:rPr lang="zh-CN" altLang="en-US" sz="3200" i="0" dirty="0" smtClean="0">
                <a:solidFill>
                  <a:schemeClr val="bg1"/>
                </a:solidFill>
                <a:latin typeface="黑体" panose="02010609060101010101" pitchFamily="49" charset="-122"/>
                <a:ea typeface="黑体" panose="02010609060101010101" pitchFamily="49" charset="-122"/>
              </a:rPr>
              <a:t>， 纳米</a:t>
            </a:r>
            <a:r>
              <a:rPr lang="en-US" altLang="zh-CN" sz="3200" i="0" dirty="0" smtClean="0">
                <a:solidFill>
                  <a:schemeClr val="bg1"/>
                </a:solidFill>
                <a:latin typeface="黑体" panose="02010609060101010101" pitchFamily="49" charset="-122"/>
                <a:ea typeface="黑体" panose="02010609060101010101" pitchFamily="49" charset="-122"/>
              </a:rPr>
              <a:t>LED</a:t>
            </a:r>
            <a:r>
              <a:rPr lang="zh-CN" altLang="en-US" sz="3200" i="0" dirty="0" smtClean="0">
                <a:solidFill>
                  <a:schemeClr val="bg1"/>
                </a:solidFill>
                <a:latin typeface="黑体" panose="02010609060101010101" pitchFamily="49" charset="-122"/>
                <a:ea typeface="黑体" panose="02010609060101010101" pitchFamily="49" charset="-122"/>
              </a:rPr>
              <a:t>，高场电声子作用，电流崩塌</a:t>
            </a:r>
            <a:endParaRPr lang="en-US" altLang="zh-CN" sz="3200" i="0" dirty="0" smtClean="0">
              <a:solidFill>
                <a:schemeClr val="bg1"/>
              </a:solidFill>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en-US" altLang="zh-CN" sz="3200" dirty="0" err="1" smtClean="0">
                <a:solidFill>
                  <a:schemeClr val="bg1"/>
                </a:solidFill>
                <a:latin typeface="黑体" panose="02010609060101010101" pitchFamily="49" charset="-122"/>
                <a:ea typeface="黑体" panose="02010609060101010101" pitchFamily="49" charset="-122"/>
                <a:sym typeface="+mn-ea"/>
              </a:rPr>
              <a:t>SiC</a:t>
            </a:r>
            <a:endParaRPr lang="en-US" altLang="zh-CN" sz="3200" i="0" dirty="0">
              <a:solidFill>
                <a:schemeClr val="bg1"/>
              </a:solidFill>
              <a:latin typeface="黑体" panose="02010609060101010101" pitchFamily="49" charset="-122"/>
              <a:ea typeface="黑体" panose="02010609060101010101" pitchFamily="49" charset="-122"/>
            </a:endParaRPr>
          </a:p>
          <a:p>
            <a:pPr marL="685800" lvl="1" indent="-228600" fontAlgn="auto">
              <a:lnSpc>
                <a:spcPct val="150000"/>
              </a:lnSpc>
              <a:spcBef>
                <a:spcPct val="20000"/>
              </a:spcBef>
              <a:spcAft>
                <a:spcPts val="0"/>
              </a:spcAft>
              <a:buClr>
                <a:schemeClr val="tx2"/>
              </a:buClr>
              <a:buSzPct val="50000"/>
              <a:buFont typeface="Wingdings" panose="05000000000000000000" pitchFamily="2" charset="2"/>
              <a:buChar char="Ø"/>
              <a:defRPr/>
            </a:pPr>
            <a:r>
              <a:rPr lang="en-US" altLang="zh-CN" sz="3200" i="0" dirty="0" smtClean="0">
                <a:solidFill>
                  <a:schemeClr val="bg1"/>
                </a:solidFill>
                <a:latin typeface="黑体" panose="02010609060101010101" pitchFamily="49" charset="-122"/>
                <a:ea typeface="黑体" panose="02010609060101010101" pitchFamily="49" charset="-122"/>
              </a:rPr>
              <a:t>MOSFET</a:t>
            </a:r>
            <a:r>
              <a:rPr lang="zh-CN" altLang="en-US" sz="3200" i="0" dirty="0" smtClean="0">
                <a:solidFill>
                  <a:schemeClr val="bg1"/>
                </a:solidFill>
                <a:latin typeface="黑体" panose="02010609060101010101" pitchFamily="49" charset="-122"/>
                <a:ea typeface="黑体" panose="02010609060101010101" pitchFamily="49" charset="-122"/>
              </a:rPr>
              <a:t>的界面态，</a:t>
            </a:r>
            <a:r>
              <a:rPr lang="en-US" altLang="zh-CN" sz="3200" i="0" dirty="0" smtClean="0">
                <a:solidFill>
                  <a:schemeClr val="bg1"/>
                </a:solidFill>
                <a:latin typeface="黑体" panose="02010609060101010101" pitchFamily="49" charset="-122"/>
                <a:ea typeface="黑体" panose="02010609060101010101" pitchFamily="49" charset="-122"/>
              </a:rPr>
              <a:t>IGBT</a:t>
            </a:r>
            <a:r>
              <a:rPr lang="zh-CN" altLang="en-US" sz="3200" i="0" dirty="0" smtClean="0">
                <a:solidFill>
                  <a:schemeClr val="bg1"/>
                </a:solidFill>
                <a:latin typeface="黑体" panose="02010609060101010101" pitchFamily="49" charset="-122"/>
                <a:ea typeface="黑体" panose="02010609060101010101" pitchFamily="49" charset="-122"/>
              </a:rPr>
              <a:t>高迁移率</a:t>
            </a:r>
            <a:endParaRPr lang="en-US" altLang="zh-CN" sz="3200" i="0" dirty="0" smtClean="0">
              <a:solidFill>
                <a:schemeClr val="bg1"/>
              </a:solidFill>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zh-CN" altLang="en-US" sz="3200" dirty="0" smtClean="0">
                <a:solidFill>
                  <a:schemeClr val="bg1"/>
                </a:solidFill>
                <a:latin typeface="黑体" panose="02010609060101010101" pitchFamily="49" charset="-122"/>
                <a:ea typeface="黑体" panose="02010609060101010101" pitchFamily="49" charset="-122"/>
                <a:sym typeface="+mn-ea"/>
              </a:rPr>
              <a:t>其他宽禁带半导体</a:t>
            </a:r>
            <a:endParaRPr lang="zh-CN" altLang="en-US" sz="3200" dirty="0" smtClean="0">
              <a:solidFill>
                <a:schemeClr val="bg1"/>
              </a:solidFill>
              <a:latin typeface="黑体" panose="02010609060101010101" pitchFamily="49" charset="-122"/>
              <a:ea typeface="黑体" panose="02010609060101010101" pitchFamily="49" charset="-122"/>
              <a:sym typeface="+mn-ea"/>
            </a:endParaRPr>
          </a:p>
          <a:p>
            <a:pPr marL="685800" marR="0" lvl="1"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kumimoji="0" lang="zh-CN" altLang="en-US" sz="3200" b="0" i="0" u="none" strike="noStrike" kern="1200" cap="none" spc="0" normalizeH="0" baseline="0" dirty="0" smtClean="0">
                <a:solidFill>
                  <a:schemeClr val="bg1"/>
                </a:solidFill>
                <a:latin typeface="黑体" panose="02010609060101010101" pitchFamily="49" charset="-122"/>
                <a:ea typeface="黑体" panose="02010609060101010101" pitchFamily="49" charset="-122"/>
              </a:rPr>
              <a:t>ZnO，Ga2O3的p型掺杂，钙钛矿的效率和可靠性，低维材料</a:t>
            </a:r>
            <a:endParaRPr kumimoji="0" lang="zh-CN" altLang="en-US" sz="3200" b="0" i="0" u="none" strike="noStrike" kern="1200" cap="none" spc="0" normalizeH="0" baseline="0" dirty="0" smtClean="0">
              <a:solidFill>
                <a:schemeClr val="bg1"/>
              </a:solidFill>
              <a:latin typeface="黑体" panose="02010609060101010101" pitchFamily="49" charset="-122"/>
              <a:ea typeface="黑体" panose="02010609060101010101" pitchFamily="49" charset="-122"/>
            </a:endParaRPr>
          </a:p>
        </p:txBody>
      </p:sp>
      <p:sp>
        <p:nvSpPr>
          <p:cNvPr id="20484" name="灯片编号占位符 3"/>
          <p:cNvSpPr txBox="1">
            <a:spLocks noGrp="1" noChangeArrowheads="1"/>
          </p:cNvSpPr>
          <p:nvPr>
            <p:ph type="sldNum" sz="quarter" idx="12"/>
          </p:nvPr>
        </p:nvSpPr>
        <p:spPr bwMode="auto">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800" i="0" dirty="0">
                <a:solidFill>
                  <a:srgbClr val="636363"/>
                </a:solidFill>
              </a:rPr>
            </a:fld>
            <a:endParaRPr lang="en-US" altLang="zh-CN" sz="1800" i="0" dirty="0">
              <a:solidFill>
                <a:srgbClr val="636363"/>
              </a:solidFill>
            </a:endParaRPr>
          </a:p>
        </p:txBody>
      </p:sp>
    </p:spTree>
  </p:cSld>
  <p:clrMapOvr>
    <a:masterClrMapping/>
  </p:clrMapOvr>
  <p:transition>
    <p:pull dir="l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p:nvPr/>
        </p:nvSpPr>
        <p:spPr>
          <a:xfrm>
            <a:off x="428596" y="365126"/>
            <a:ext cx="8572560" cy="1325563"/>
          </a:xfrm>
          <a:prstGeom prst="rect">
            <a:avLst/>
          </a:prstGeom>
        </p:spPr>
        <p:txBody>
          <a:bodyPr vert="horz" wrap="square" anchor="ctr"/>
          <a:lstStyle/>
          <a:p>
            <a:pPr lvl="0" fontAlgn="auto">
              <a:lnSpc>
                <a:spcPct val="90000"/>
              </a:lnSpc>
              <a:spcAft>
                <a:spcPts val="0"/>
              </a:spcAft>
            </a:pPr>
            <a:r>
              <a:rPr kumimoji="0" lang="en-US" altLang="zh-CN" sz="4400" b="1" i="0" u="none" strike="noStrike" kern="1200" cap="none" spc="0" normalizeH="0" baseline="0" noProof="0" dirty="0" smtClean="0">
                <a:ln>
                  <a:noFill/>
                </a:ln>
                <a:solidFill>
                  <a:srgbClr val="FF3300"/>
                </a:solidFill>
                <a:effectLst/>
                <a:uLnTx/>
                <a:uFillTx/>
                <a:latin typeface="+mn-ea"/>
                <a:ea typeface="+mn-ea"/>
                <a:cs typeface="+mj-cs"/>
              </a:rPr>
              <a:t>1.2</a:t>
            </a:r>
            <a:r>
              <a:rPr lang="zh-CN" altLang="en-US" sz="4400" b="1" i="0" dirty="0" smtClean="0">
                <a:solidFill>
                  <a:srgbClr val="FF3300"/>
                </a:solidFill>
                <a:latin typeface="+mn-ea"/>
                <a:ea typeface="+mn-ea"/>
                <a:cs typeface="+mj-cs"/>
              </a:rPr>
              <a:t>宽禁带半导体优势特性与应用</a:t>
            </a:r>
            <a:endParaRPr lang="zh-CN" altLang="en-US" sz="4400" b="1" i="0" dirty="0">
              <a:solidFill>
                <a:srgbClr val="FF3300"/>
              </a:solidFill>
              <a:latin typeface="+mn-ea"/>
              <a:ea typeface="+mn-ea"/>
              <a:cs typeface="+mj-cs"/>
            </a:endParaRPr>
          </a:p>
        </p:txBody>
      </p:sp>
      <p:sp>
        <p:nvSpPr>
          <p:cNvPr id="3" name="Rectangle 3"/>
          <p:cNvSpPr txBox="1">
            <a:spLocks noChangeArrowheads="1"/>
          </p:cNvSpPr>
          <p:nvPr/>
        </p:nvSpPr>
        <p:spPr>
          <a:xfrm>
            <a:off x="1126466" y="1995478"/>
            <a:ext cx="6500830" cy="3521754"/>
          </a:xfrm>
          <a:prstGeom prst="rect">
            <a:avLst/>
          </a:prstGeom>
          <a:solidFill>
            <a:srgbClr val="0000FF"/>
          </a:solidFill>
        </p:spPr>
        <p:txBody>
          <a:bodyPr vert="horz" rtlCol="0">
            <a:normAutofit fontScale="60000" lnSpcReduction="20000"/>
          </a:bodyPr>
          <a:lstStyle/>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en-US" altLang="zh-CN" sz="4000" i="0" dirty="0" smtClean="0">
                <a:solidFill>
                  <a:schemeClr val="bg1"/>
                </a:solidFill>
                <a:latin typeface="黑体" panose="02010609060101010101" pitchFamily="49" charset="-122"/>
                <a:ea typeface="黑体" panose="02010609060101010101" pitchFamily="49" charset="-122"/>
              </a:rPr>
              <a:t>III-V</a:t>
            </a:r>
            <a:r>
              <a:rPr lang="zh-CN" altLang="en-US" sz="4000" i="0" dirty="0" smtClean="0">
                <a:solidFill>
                  <a:schemeClr val="bg1"/>
                </a:solidFill>
                <a:latin typeface="黑体" panose="02010609060101010101" pitchFamily="49" charset="-122"/>
                <a:ea typeface="黑体" panose="02010609060101010101" pitchFamily="49" charset="-122"/>
              </a:rPr>
              <a:t>族氮化物</a:t>
            </a:r>
            <a:endParaRPr lang="zh-CN" altLang="en-US" sz="4000" i="0" dirty="0" smtClean="0">
              <a:solidFill>
                <a:schemeClr val="bg1"/>
              </a:solidFill>
              <a:latin typeface="黑体" panose="02010609060101010101" pitchFamily="49" charset="-122"/>
              <a:ea typeface="黑体" panose="02010609060101010101" pitchFamily="49" charset="-122"/>
            </a:endParaRPr>
          </a:p>
          <a:p>
            <a:pPr marL="685800" marR="0" lvl="1"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zh-CN" altLang="zh-CN" sz="3200" i="0" dirty="0" smtClean="0">
                <a:solidFill>
                  <a:schemeClr val="bg1"/>
                </a:solidFill>
                <a:latin typeface="黑体" panose="02010609060101010101" pitchFamily="49" charset="-122"/>
                <a:ea typeface="黑体" panose="02010609060101010101" pitchFamily="49" charset="-122"/>
              </a:rPr>
              <a:t>宽广直接带隙，异质结构与量子阱，强极性，强局域化，高击穿场强和饱和电子漂移速度，高热导率</a:t>
            </a:r>
            <a:endParaRPr lang="en-US" altLang="zh-CN" sz="3200" i="0" dirty="0" smtClean="0">
              <a:solidFill>
                <a:schemeClr val="bg1"/>
              </a:solidFill>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en-US" altLang="zh-CN" sz="4000" i="0" dirty="0" err="1" smtClean="0">
                <a:solidFill>
                  <a:srgbClr val="FFC000"/>
                </a:solidFill>
                <a:latin typeface="黑体" panose="02010609060101010101" pitchFamily="49" charset="-122"/>
                <a:ea typeface="黑体" panose="02010609060101010101" pitchFamily="49" charset="-122"/>
              </a:rPr>
              <a:t>SiC</a:t>
            </a:r>
            <a:endParaRPr lang="en-US" altLang="zh-CN" sz="4000" i="0" dirty="0">
              <a:solidFill>
                <a:srgbClr val="FFC000"/>
              </a:solidFill>
              <a:latin typeface="黑体" panose="02010609060101010101" pitchFamily="49" charset="-122"/>
              <a:ea typeface="黑体" panose="02010609060101010101" pitchFamily="49" charset="-122"/>
            </a:endParaRPr>
          </a:p>
          <a:p>
            <a:pPr marL="685800" lvl="1" indent="-228600" fontAlgn="auto">
              <a:lnSpc>
                <a:spcPct val="150000"/>
              </a:lnSpc>
              <a:spcBef>
                <a:spcPct val="20000"/>
              </a:spcBef>
              <a:spcAft>
                <a:spcPts val="0"/>
              </a:spcAft>
              <a:buClr>
                <a:schemeClr val="tx2"/>
              </a:buClr>
              <a:buSzPct val="50000"/>
              <a:buFont typeface="Wingdings" panose="05000000000000000000" pitchFamily="2" charset="2"/>
              <a:buChar char="Ø"/>
              <a:defRPr/>
            </a:pPr>
            <a:r>
              <a:rPr lang="zh-CN" altLang="en-US" sz="3100" i="0" dirty="0">
                <a:solidFill>
                  <a:schemeClr val="bg1"/>
                </a:solidFill>
                <a:latin typeface="黑体" panose="02010609060101010101" pitchFamily="49" charset="-122"/>
                <a:ea typeface="黑体" panose="02010609060101010101" pitchFamily="49" charset="-122"/>
              </a:rPr>
              <a:t>宽禁带，</a:t>
            </a:r>
            <a:r>
              <a:rPr lang="zh-CN" altLang="zh-CN" sz="3100" i="0" dirty="0">
                <a:solidFill>
                  <a:schemeClr val="bg1"/>
                </a:solidFill>
                <a:latin typeface="黑体" panose="02010609060101010101" pitchFamily="49" charset="-122"/>
                <a:ea typeface="黑体" panose="02010609060101010101" pitchFamily="49" charset="-122"/>
              </a:rPr>
              <a:t>高击穿场强和饱和电子漂移速度，高</a:t>
            </a:r>
            <a:r>
              <a:rPr lang="zh-CN" altLang="zh-CN" sz="3100" i="0" dirty="0" smtClean="0">
                <a:solidFill>
                  <a:schemeClr val="bg1"/>
                </a:solidFill>
                <a:latin typeface="黑体" panose="02010609060101010101" pitchFamily="49" charset="-122"/>
                <a:ea typeface="黑体" panose="02010609060101010101" pitchFamily="49" charset="-122"/>
              </a:rPr>
              <a:t>热导率</a:t>
            </a:r>
            <a:r>
              <a:rPr lang="zh-CN" altLang="en-US" sz="3100" i="0" dirty="0" smtClean="0">
                <a:solidFill>
                  <a:schemeClr val="bg1"/>
                </a:solidFill>
                <a:latin typeface="黑体" panose="02010609060101010101" pitchFamily="49" charset="-122"/>
                <a:ea typeface="黑体" panose="02010609060101010101" pitchFamily="49" charset="-122"/>
              </a:rPr>
              <a:t>，高硬度，高化学稳定性</a:t>
            </a:r>
            <a:endParaRPr lang="en-US" altLang="zh-CN" sz="4000" i="0" dirty="0" smtClean="0">
              <a:solidFill>
                <a:schemeClr val="bg1"/>
              </a:solidFill>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zh-CN" altLang="en-US" sz="4000" i="0" dirty="0" smtClean="0">
                <a:solidFill>
                  <a:schemeClr val="bg1"/>
                </a:solidFill>
                <a:latin typeface="黑体" panose="02010609060101010101" pitchFamily="49" charset="-122"/>
                <a:ea typeface="黑体" panose="02010609060101010101" pitchFamily="49" charset="-122"/>
              </a:rPr>
              <a:t>超宽禁带半导体</a:t>
            </a:r>
            <a:endParaRPr lang="en-US" altLang="zh-CN" sz="4000" i="0" dirty="0" smtClean="0">
              <a:solidFill>
                <a:schemeClr val="bg1"/>
              </a:solidFill>
              <a:latin typeface="黑体" panose="02010609060101010101" pitchFamily="49" charset="-122"/>
              <a:ea typeface="黑体" panose="02010609060101010101" pitchFamily="49" charset="-122"/>
            </a:endParaRPr>
          </a:p>
        </p:txBody>
      </p:sp>
      <p:sp>
        <p:nvSpPr>
          <p:cNvPr id="4" name="灯片编号占位符 3"/>
          <p:cNvSpPr txBox="1">
            <a:spLocks noGrp="1" noChangeArrowheads="1"/>
          </p:cNvSpPr>
          <p:nvPr>
            <p:ph type="sldNum" sz="quarter" idx="12"/>
          </p:nvPr>
        </p:nvSpPr>
        <p:spPr bwMode="auto">
          <a:xfrm>
            <a:off x="6457950" y="6356351"/>
            <a:ext cx="2057400" cy="365125"/>
          </a:xfrm>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800" i="0" dirty="0">
                <a:solidFill>
                  <a:srgbClr val="636363"/>
                </a:solidFill>
              </a:rPr>
            </a:fld>
            <a:endParaRPr lang="en-US" altLang="zh-CN" sz="1800" i="0" dirty="0">
              <a:solidFill>
                <a:srgbClr val="636363"/>
              </a:solidFill>
            </a:endParaRPr>
          </a:p>
        </p:txBody>
      </p:sp>
    </p:spTree>
  </p:cSld>
  <p:clrMapOvr>
    <a:masterClrMapping/>
  </p:clrMapOvr>
  <p:transition>
    <p:pull dir="l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706420"/>
          </a:xfrm>
        </p:spPr>
        <p:txBody>
          <a:bodyPr>
            <a:normAutofit/>
          </a:bodyPr>
          <a:lstStyle/>
          <a:p>
            <a:pPr fontAlgn="base">
              <a:lnSpc>
                <a:spcPct val="120000"/>
              </a:lnSpc>
              <a:spcBef>
                <a:spcPct val="20000"/>
              </a:spcBef>
              <a:spcAft>
                <a:spcPct val="0"/>
              </a:spcAft>
              <a:buClr>
                <a:schemeClr val="tx2"/>
              </a:buClr>
              <a:buSzPct val="50000"/>
              <a:defRPr/>
            </a:pPr>
            <a:r>
              <a:rPr lang="en-US" altLang="zh-CN" sz="3200" b="1" dirty="0" smtClean="0">
                <a:latin typeface="Times New Roman" panose="02020603050405020304" pitchFamily="18" charset="0"/>
                <a:ea typeface="宋体" panose="02010600030101010101" pitchFamily="2" charset="-122"/>
                <a:cs typeface="+mn-cs"/>
              </a:rPr>
              <a:t>1.3.1</a:t>
            </a:r>
            <a:r>
              <a:rPr lang="zh-CN" altLang="en-US" sz="3200" b="1" dirty="0" smtClean="0">
                <a:latin typeface="Times New Roman" panose="02020603050405020304" pitchFamily="18" charset="0"/>
                <a:ea typeface="宋体" panose="02010600030101010101" pitchFamily="2" charset="-122"/>
                <a:cs typeface="+mn-cs"/>
              </a:rPr>
              <a:t> </a:t>
            </a:r>
            <a:r>
              <a:rPr lang="en-US" altLang="zh-CN" sz="3200" b="1" dirty="0" smtClean="0">
                <a:latin typeface="Times New Roman" panose="02020603050405020304" pitchFamily="18" charset="0"/>
                <a:ea typeface="宋体" panose="02010600030101010101" pitchFamily="2" charset="-122"/>
                <a:cs typeface="+mn-cs"/>
                <a:sym typeface="+mn-ea"/>
              </a:rPr>
              <a:t>III-V</a:t>
            </a:r>
            <a:r>
              <a:rPr lang="zh-CN" altLang="en-US" sz="3200" b="1" dirty="0" smtClean="0">
                <a:latin typeface="Times New Roman" panose="02020603050405020304" pitchFamily="18" charset="0"/>
                <a:ea typeface="宋体" panose="02010600030101010101" pitchFamily="2" charset="-122"/>
                <a:cs typeface="+mn-cs"/>
                <a:sym typeface="+mn-ea"/>
              </a:rPr>
              <a:t>族氮化物科学技术问题</a:t>
            </a:r>
            <a:endParaRPr lang="zh-CN" altLang="en-US" sz="3200" b="1" dirty="0" smtClean="0">
              <a:latin typeface="Times New Roman" panose="02020603050405020304" pitchFamily="18" charset="0"/>
              <a:ea typeface="宋体" panose="02010600030101010101" pitchFamily="2" charset="-122"/>
              <a:cs typeface="+mn-cs"/>
            </a:endParaRPr>
          </a:p>
        </p:txBody>
      </p:sp>
      <p:sp>
        <p:nvSpPr>
          <p:cNvPr id="3" name="内容占位符 2"/>
          <p:cNvSpPr>
            <a:spLocks noGrp="1"/>
          </p:cNvSpPr>
          <p:nvPr>
            <p:ph idx="1"/>
          </p:nvPr>
        </p:nvSpPr>
        <p:spPr>
          <a:xfrm>
            <a:off x="714348" y="1500174"/>
            <a:ext cx="7943878" cy="4643470"/>
          </a:xfrm>
        </p:spPr>
        <p:txBody>
          <a:bodyPr>
            <a:normAutofit fontScale="85000" lnSpcReduction="20000"/>
          </a:bodyPr>
          <a:lstStyle/>
          <a:p>
            <a:pPr marL="228600" lvl="1">
              <a:spcBef>
                <a:spcPts val="1000"/>
              </a:spcBef>
            </a:pPr>
            <a:r>
              <a:rPr lang="zh-CN" altLang="en-US" sz="3200" dirty="0" smtClean="0">
                <a:latin typeface="黑体" panose="02010609060101010101" pitchFamily="49" charset="-122"/>
                <a:ea typeface="黑体" panose="02010609060101010101" pitchFamily="49" charset="-122"/>
                <a:sym typeface="+mn-ea"/>
              </a:rPr>
              <a:t>衬底材料</a:t>
            </a:r>
            <a:endParaRPr lang="en-US" altLang="zh-CN" sz="3200" dirty="0" smtClean="0">
              <a:latin typeface="黑体" panose="02010609060101010101" pitchFamily="49" charset="-122"/>
              <a:ea typeface="黑体" panose="02010609060101010101" pitchFamily="49" charset="-122"/>
              <a:sym typeface="+mn-ea"/>
            </a:endParaRPr>
          </a:p>
          <a:p>
            <a:pPr marL="228600" lvl="1">
              <a:spcBef>
                <a:spcPts val="1000"/>
              </a:spcBef>
            </a:pPr>
            <a:r>
              <a:rPr lang="zh-CN" altLang="en-US" sz="3200" dirty="0" smtClean="0">
                <a:latin typeface="黑体" panose="02010609060101010101" pitchFamily="49" charset="-122"/>
                <a:ea typeface="黑体" panose="02010609060101010101" pitchFamily="49" charset="-122"/>
                <a:sym typeface="+mn-ea"/>
              </a:rPr>
              <a:t>大失配外延</a:t>
            </a:r>
            <a:endParaRPr lang="en-US" altLang="zh-CN" sz="3200" dirty="0" smtClean="0">
              <a:latin typeface="黑体" panose="02010609060101010101" pitchFamily="49" charset="-122"/>
              <a:ea typeface="黑体" panose="02010609060101010101" pitchFamily="49" charset="-122"/>
              <a:sym typeface="+mn-ea"/>
            </a:endParaRPr>
          </a:p>
          <a:p>
            <a:pPr marL="228600" lvl="1">
              <a:spcBef>
                <a:spcPts val="1000"/>
              </a:spcBef>
            </a:pPr>
            <a:r>
              <a:rPr lang="zh-CN" altLang="en-US" sz="3200" dirty="0" smtClean="0">
                <a:latin typeface="黑体" panose="02010609060101010101" pitchFamily="49" charset="-122"/>
                <a:ea typeface="黑体" panose="02010609060101010101" pitchFamily="49" charset="-122"/>
                <a:sym typeface="+mn-ea"/>
              </a:rPr>
              <a:t>极化工程</a:t>
            </a:r>
            <a:endParaRPr lang="en-US" altLang="zh-CN" sz="3200" dirty="0" smtClean="0">
              <a:latin typeface="黑体" panose="02010609060101010101" pitchFamily="49" charset="-122"/>
              <a:ea typeface="黑体" panose="02010609060101010101" pitchFamily="49" charset="-122"/>
              <a:sym typeface="+mn-ea"/>
            </a:endParaRPr>
          </a:p>
          <a:p>
            <a:pPr marL="228600" lvl="1">
              <a:spcBef>
                <a:spcPts val="1000"/>
              </a:spcBef>
            </a:pPr>
            <a:r>
              <a:rPr lang="zh-CN" altLang="en-US" sz="3200" dirty="0" smtClean="0">
                <a:latin typeface="黑体" panose="02010609060101010101" pitchFamily="49" charset="-122"/>
                <a:ea typeface="黑体" panose="02010609060101010101" pitchFamily="49" charset="-122"/>
                <a:sym typeface="+mn-ea"/>
              </a:rPr>
              <a:t>微纳光子学</a:t>
            </a:r>
            <a:endParaRPr lang="en-US" altLang="zh-CN" sz="3200" dirty="0" smtClean="0">
              <a:latin typeface="黑体" panose="02010609060101010101" pitchFamily="49" charset="-122"/>
              <a:ea typeface="黑体" panose="02010609060101010101" pitchFamily="49" charset="-122"/>
              <a:sym typeface="+mn-ea"/>
            </a:endParaRPr>
          </a:p>
          <a:p>
            <a:pPr marL="228600" lvl="1">
              <a:spcBef>
                <a:spcPts val="1000"/>
              </a:spcBef>
            </a:pPr>
            <a:r>
              <a:rPr lang="en-US" altLang="zh-CN" sz="3200" dirty="0" smtClean="0">
                <a:latin typeface="黑体" panose="02010609060101010101" pitchFamily="49" charset="-122"/>
                <a:ea typeface="黑体" panose="02010609060101010101" pitchFamily="49" charset="-122"/>
              </a:rPr>
              <a:t>green gap</a:t>
            </a:r>
            <a:endParaRPr lang="en-US" altLang="zh-CN" sz="3200" dirty="0" smtClean="0">
              <a:latin typeface="黑体" panose="02010609060101010101" pitchFamily="49" charset="-122"/>
              <a:ea typeface="黑体" panose="02010609060101010101" pitchFamily="49" charset="-122"/>
            </a:endParaRPr>
          </a:p>
          <a:p>
            <a:pPr marL="228600" lvl="1">
              <a:spcBef>
                <a:spcPts val="1000"/>
              </a:spcBef>
            </a:pPr>
            <a:r>
              <a:rPr lang="zh-CN" altLang="en-US" sz="3200" dirty="0" smtClean="0">
                <a:latin typeface="黑体" panose="02010609060101010101" pitchFamily="49" charset="-122"/>
                <a:ea typeface="黑体" panose="02010609060101010101" pitchFamily="49" charset="-122"/>
              </a:rPr>
              <a:t>深紫外</a:t>
            </a:r>
            <a:endParaRPr lang="en-US" altLang="zh-CN" sz="3200" dirty="0" smtClean="0">
              <a:latin typeface="黑体" panose="02010609060101010101" pitchFamily="49" charset="-122"/>
              <a:ea typeface="黑体" panose="02010609060101010101" pitchFamily="49" charset="-122"/>
            </a:endParaRPr>
          </a:p>
          <a:p>
            <a:pPr marL="228600" lvl="1">
              <a:spcBef>
                <a:spcPts val="1000"/>
              </a:spcBef>
            </a:pPr>
            <a:r>
              <a:rPr lang="zh-CN" altLang="en-US" sz="3200" dirty="0" smtClean="0">
                <a:latin typeface="黑体" panose="02010609060101010101" pitchFamily="49" charset="-122"/>
                <a:ea typeface="黑体" panose="02010609060101010101" pitchFamily="49" charset="-122"/>
              </a:rPr>
              <a:t>微米</a:t>
            </a:r>
            <a:r>
              <a:rPr lang="en-US" altLang="zh-CN" sz="3200" dirty="0" smtClean="0">
                <a:latin typeface="黑体" panose="02010609060101010101" pitchFamily="49" charset="-122"/>
                <a:ea typeface="黑体" panose="02010609060101010101" pitchFamily="49" charset="-122"/>
              </a:rPr>
              <a:t>LED</a:t>
            </a:r>
            <a:endParaRPr lang="en-US" altLang="zh-CN" sz="3200" dirty="0" smtClean="0">
              <a:latin typeface="黑体" panose="02010609060101010101" pitchFamily="49" charset="-122"/>
              <a:ea typeface="黑体" panose="02010609060101010101" pitchFamily="49" charset="-122"/>
            </a:endParaRPr>
          </a:p>
          <a:p>
            <a:pPr marL="228600" lvl="1">
              <a:spcBef>
                <a:spcPts val="1000"/>
              </a:spcBef>
            </a:pPr>
            <a:r>
              <a:rPr lang="zh-CN" altLang="en-US" sz="3200" dirty="0" smtClean="0">
                <a:latin typeface="黑体" panose="02010609060101010101" pitchFamily="49" charset="-122"/>
                <a:ea typeface="黑体" panose="02010609060101010101" pitchFamily="49" charset="-122"/>
              </a:rPr>
              <a:t>纳米</a:t>
            </a:r>
            <a:r>
              <a:rPr lang="en-US" altLang="zh-CN" sz="3200" dirty="0" smtClean="0">
                <a:latin typeface="黑体" panose="02010609060101010101" pitchFamily="49" charset="-122"/>
                <a:ea typeface="黑体" panose="02010609060101010101" pitchFamily="49" charset="-122"/>
              </a:rPr>
              <a:t>LED</a:t>
            </a:r>
            <a:endParaRPr lang="en-US" altLang="zh-CN" sz="3200" dirty="0" smtClean="0">
              <a:latin typeface="黑体" panose="02010609060101010101" pitchFamily="49" charset="-122"/>
              <a:ea typeface="黑体" panose="02010609060101010101" pitchFamily="49" charset="-122"/>
            </a:endParaRPr>
          </a:p>
          <a:p>
            <a:pPr marL="228600" lvl="1">
              <a:spcBef>
                <a:spcPts val="1000"/>
              </a:spcBef>
            </a:pPr>
            <a:r>
              <a:rPr lang="zh-CN" altLang="en-US" sz="3200" dirty="0" smtClean="0">
                <a:latin typeface="黑体" panose="02010609060101010101" pitchFamily="49" charset="-122"/>
                <a:ea typeface="黑体" panose="02010609060101010101" pitchFamily="49" charset="-122"/>
              </a:rPr>
              <a:t>高场电声子作用</a:t>
            </a:r>
            <a:endParaRPr lang="en-US" altLang="zh-CN" sz="3200" dirty="0" smtClean="0">
              <a:latin typeface="黑体" panose="02010609060101010101" pitchFamily="49" charset="-122"/>
              <a:ea typeface="黑体" panose="02010609060101010101" pitchFamily="49" charset="-122"/>
            </a:endParaRPr>
          </a:p>
          <a:p>
            <a:pPr marL="228600" lvl="1">
              <a:spcBef>
                <a:spcPts val="1000"/>
              </a:spcBef>
            </a:pPr>
            <a:r>
              <a:rPr lang="zh-CN" altLang="en-US" sz="3200" dirty="0" smtClean="0">
                <a:latin typeface="黑体" panose="02010609060101010101" pitchFamily="49" charset="-122"/>
                <a:ea typeface="黑体" panose="02010609060101010101" pitchFamily="49" charset="-122"/>
              </a:rPr>
              <a:t>电流崩塌</a:t>
            </a:r>
            <a:endParaRPr lang="en-US" altLang="zh-CN" sz="3200" dirty="0" smtClean="0">
              <a:latin typeface="黑体" panose="02010609060101010101" pitchFamily="49" charset="-122"/>
              <a:ea typeface="黑体" panose="02010609060101010101" pitchFamily="49" charset="-122"/>
            </a:endParaRPr>
          </a:p>
          <a:p>
            <a:pPr marL="228600" lvl="1">
              <a:spcBef>
                <a:spcPts val="1000"/>
              </a:spcBef>
            </a:pPr>
            <a:r>
              <a:rPr lang="zh-CN" altLang="en-US" sz="3200" dirty="0" smtClean="0">
                <a:latin typeface="黑体" panose="02010609060101010101" pitchFamily="49" charset="-122"/>
                <a:ea typeface="黑体" panose="02010609060101010101" pitchFamily="49" charset="-122"/>
              </a:rPr>
              <a:t>效率衰减</a:t>
            </a:r>
            <a:endParaRPr lang="en-US" altLang="zh-CN" sz="3200" dirty="0" smtClean="0">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2" name="标题 1"/>
          <p:cNvSpPr>
            <a:spLocks noGrp="1"/>
          </p:cNvSpPr>
          <p:nvPr>
            <p:ph type="title" idx="4294967295"/>
          </p:nvPr>
        </p:nvSpPr>
        <p:spPr>
          <a:xfrm>
            <a:off x="1257300" y="285750"/>
            <a:ext cx="7886700" cy="635000"/>
          </a:xfrm>
        </p:spPr>
        <p:txBody>
          <a:bodyPr>
            <a:normAutofit/>
          </a:bodyPr>
          <a:lstStyle/>
          <a:p>
            <a:r>
              <a:rPr lang="en-US" altLang="zh-CN" sz="3200" b="1" dirty="0" smtClean="0">
                <a:latin typeface="Times New Roman" panose="02020603050405020304" pitchFamily="18" charset="0"/>
                <a:ea typeface="宋体" panose="02010600030101010101" pitchFamily="2" charset="-122"/>
              </a:rPr>
              <a:t>1.3.1</a:t>
            </a:r>
            <a:r>
              <a:rPr lang="zh-CN" altLang="en-US" sz="3200" b="1" dirty="0" smtClean="0">
                <a:latin typeface="Times New Roman" panose="02020603050405020304" pitchFamily="18" charset="0"/>
                <a:ea typeface="宋体" panose="02010600030101010101" pitchFamily="2" charset="-122"/>
              </a:rPr>
              <a:t> </a:t>
            </a:r>
            <a:r>
              <a:rPr lang="en-US" altLang="zh-CN" sz="3200" b="1" dirty="0" smtClean="0">
                <a:latin typeface="Times New Roman" panose="02020603050405020304" pitchFamily="18" charset="0"/>
                <a:ea typeface="宋体" panose="02010600030101010101" pitchFamily="2" charset="-122"/>
                <a:sym typeface="+mn-ea"/>
              </a:rPr>
              <a:t>III-V</a:t>
            </a:r>
            <a:r>
              <a:rPr lang="zh-CN" altLang="en-US" sz="3200" b="1" dirty="0" smtClean="0">
                <a:latin typeface="Times New Roman" panose="02020603050405020304" pitchFamily="18" charset="0"/>
                <a:ea typeface="宋体" panose="02010600030101010101" pitchFamily="2" charset="-122"/>
                <a:sym typeface="+mn-ea"/>
              </a:rPr>
              <a:t>族氮化物</a:t>
            </a:r>
            <a:r>
              <a:rPr lang="en-US" altLang="zh-CN" sz="3200" b="1" dirty="0" smtClean="0">
                <a:latin typeface="Times New Roman" panose="02020603050405020304" pitchFamily="18" charset="0"/>
                <a:ea typeface="宋体" panose="02010600030101010101" pitchFamily="2" charset="-122"/>
                <a:sym typeface="+mn-ea"/>
              </a:rPr>
              <a:t>-</a:t>
            </a:r>
            <a:r>
              <a:rPr lang="zh-CN" altLang="en-US" sz="3200" b="1" dirty="0" smtClean="0">
                <a:latin typeface="Times New Roman" panose="02020603050405020304" pitchFamily="18" charset="0"/>
                <a:ea typeface="宋体" panose="02010600030101010101" pitchFamily="2" charset="-122"/>
                <a:sym typeface="+mn-ea"/>
              </a:rPr>
              <a:t>衬底材料</a:t>
            </a:r>
            <a:endParaRPr lang="zh-CN" altLang="en-US" sz="3200" dirty="0"/>
          </a:p>
        </p:txBody>
      </p:sp>
      <p:sp>
        <p:nvSpPr>
          <p:cNvPr id="5" name="标题 1"/>
          <p:cNvSpPr txBox="1"/>
          <p:nvPr/>
        </p:nvSpPr>
        <p:spPr>
          <a:xfrm>
            <a:off x="500034" y="1000107"/>
            <a:ext cx="8053094" cy="733429"/>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b="1" i="0" u="none" strike="noStrike" kern="1200" cap="none" spc="0" normalizeH="0" baseline="0" noProof="0" dirty="0" smtClean="0">
                <a:ln>
                  <a:noFill/>
                </a:ln>
                <a:solidFill>
                  <a:schemeClr val="tx1"/>
                </a:solidFill>
                <a:effectLst/>
                <a:uLnTx/>
                <a:uFillTx/>
                <a:latin typeface="+mj-lt"/>
                <a:ea typeface="+mj-ea"/>
                <a:cs typeface="+mj-cs"/>
              </a:rPr>
              <a:t>蓝宝石衬底</a:t>
            </a:r>
            <a:endParaRPr kumimoji="0" lang="zh-CN" altLang="en-US"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6" name="内容占位符 2"/>
          <p:cNvSpPr txBox="1"/>
          <p:nvPr/>
        </p:nvSpPr>
        <p:spPr>
          <a:xfrm>
            <a:off x="323850" y="1643050"/>
            <a:ext cx="8820150" cy="4525962"/>
          </a:xfrm>
          <a:prstGeom prst="rect">
            <a:avLst/>
          </a:prstGeom>
        </p:spPr>
        <p:txBody>
          <a:bodyPr vert="horz" lIns="91440" tIns="45720" rIns="91440" bIns="45720" rtlCol="0">
            <a:normAutofit fontScale="92500" lnSpcReduction="20000"/>
          </a:body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zh-CN" altLang="zh-CN" sz="2400" b="0" i="0" u="none" strike="noStrike" kern="1200" cap="none" spc="0" normalizeH="0" baseline="0" noProof="0" dirty="0" smtClean="0">
                <a:ln>
                  <a:noFill/>
                </a:ln>
                <a:solidFill>
                  <a:schemeClr val="tx1"/>
                </a:solidFill>
                <a:effectLst/>
                <a:uLnTx/>
                <a:uFillTx/>
                <a:latin typeface="+mn-lt"/>
                <a:ea typeface="+mn-ea"/>
                <a:cs typeface="+mn-cs"/>
              </a:rPr>
              <a:t>日本</a:t>
            </a:r>
            <a:r>
              <a:rPr kumimoji="0" lang="en-US" altLang="zh-CN" sz="2400" b="0" i="0" u="none" strike="noStrike" kern="1200" cap="none" spc="0" normalizeH="0" baseline="0" noProof="0" dirty="0" err="1" smtClean="0">
                <a:ln>
                  <a:noFill/>
                </a:ln>
                <a:solidFill>
                  <a:schemeClr val="tx1"/>
                </a:solidFill>
                <a:effectLst/>
                <a:uLnTx/>
                <a:uFillTx/>
                <a:latin typeface="+mn-lt"/>
                <a:ea typeface="+mn-ea"/>
                <a:cs typeface="+mn-cs"/>
              </a:rPr>
              <a:t>I.Akasaki</a:t>
            </a:r>
            <a:r>
              <a:rPr kumimoji="0" lang="zh-CN" altLang="zh-CN" sz="2400" b="0" i="0" u="none" strike="noStrike" kern="1200" cap="none" spc="0" normalizeH="0" baseline="0" noProof="0" dirty="0" smtClean="0">
                <a:ln>
                  <a:noFill/>
                </a:ln>
                <a:solidFill>
                  <a:schemeClr val="tx1"/>
                </a:solidFill>
                <a:effectLst/>
                <a:uLnTx/>
                <a:uFillTx/>
                <a:latin typeface="+mn-lt"/>
                <a:ea typeface="+mn-ea"/>
                <a:cs typeface="+mn-cs"/>
              </a:rPr>
              <a:t>等人发展起来的氮化物缓冲层技术，使得蓝宝石衬底上氮化物的异质外延成为可能</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zh-CN" altLang="zh-CN" sz="2400" b="0" i="0" u="none" strike="noStrike" kern="1200" cap="none" spc="0" normalizeH="0" baseline="0" noProof="0" dirty="0" smtClean="0">
                <a:ln>
                  <a:noFill/>
                </a:ln>
                <a:solidFill>
                  <a:schemeClr val="tx1"/>
                </a:solidFill>
                <a:effectLst/>
                <a:uLnTx/>
                <a:uFillTx/>
                <a:latin typeface="+mn-lt"/>
                <a:ea typeface="+mn-ea"/>
                <a:cs typeface="+mn-cs"/>
              </a:rPr>
              <a:t>蓝宝石衬底上外延氮化物的缺陷密度高、蓝宝石绝缘、导热性能差越来越成为半导体照明应用的障碍。</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zh-CN" altLang="zh-CN" sz="2400" b="0" i="0" u="none" strike="noStrike" kern="1200" cap="none" spc="0" normalizeH="0" baseline="0" noProof="0" dirty="0" smtClean="0">
                <a:ln>
                  <a:noFill/>
                </a:ln>
                <a:solidFill>
                  <a:schemeClr val="tx1"/>
                </a:solidFill>
                <a:effectLst/>
                <a:uLnTx/>
                <a:uFillTx/>
                <a:latin typeface="+mn-lt"/>
                <a:ea typeface="+mn-ea"/>
                <a:cs typeface="+mn-cs"/>
              </a:rPr>
              <a:t>美国</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Ashby</a:t>
            </a:r>
            <a:r>
              <a:rPr kumimoji="0" lang="zh-CN" altLang="zh-CN" sz="2400" b="0" i="0" u="none" strike="noStrike" kern="1200" cap="none" spc="0" normalizeH="0" baseline="0" noProof="0" dirty="0" smtClean="0">
                <a:ln>
                  <a:noFill/>
                </a:ln>
                <a:solidFill>
                  <a:schemeClr val="tx1"/>
                </a:solidFill>
                <a:effectLst/>
                <a:uLnTx/>
                <a:uFillTx/>
                <a:latin typeface="+mn-lt"/>
                <a:ea typeface="+mn-ea"/>
                <a:cs typeface="+mn-cs"/>
              </a:rPr>
              <a:t>等人参照了侧向外延的原理发展出了蓝宝石图形化衬底（</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PSS</a:t>
            </a:r>
            <a:r>
              <a:rPr kumimoji="0" lang="zh-CN" altLang="zh-CN" sz="2400" b="0" i="0" u="none" strike="noStrike" kern="1200" cap="none" spc="0" normalizeH="0" baseline="0" noProof="0" dirty="0" smtClean="0">
                <a:ln>
                  <a:noFill/>
                </a:ln>
                <a:solidFill>
                  <a:schemeClr val="tx1"/>
                </a:solidFill>
                <a:effectLst/>
                <a:uLnTx/>
                <a:uFillTx/>
                <a:latin typeface="+mn-lt"/>
                <a:ea typeface="+mn-ea"/>
                <a:cs typeface="+mn-cs"/>
              </a:rPr>
              <a:t>）技术。</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PSS</a:t>
            </a:r>
            <a:r>
              <a:rPr kumimoji="0" lang="zh-CN" altLang="zh-CN" sz="2400" b="0" i="0" u="none" strike="noStrike" kern="1200" cap="none" spc="0" normalizeH="0" baseline="0" noProof="0" dirty="0" smtClean="0">
                <a:ln>
                  <a:noFill/>
                </a:ln>
                <a:solidFill>
                  <a:schemeClr val="tx1"/>
                </a:solidFill>
                <a:effectLst/>
                <a:uLnTx/>
                <a:uFillTx/>
                <a:latin typeface="+mn-lt"/>
                <a:ea typeface="+mn-ea"/>
                <a:cs typeface="+mn-cs"/>
              </a:rPr>
              <a:t>降低氮化物外延层位错密度之外，提高</a:t>
            </a:r>
            <a:r>
              <a:rPr kumimoji="0" lang="en-US" altLang="zh-CN" sz="2400" b="0" i="0" u="none" strike="noStrike" kern="1200" cap="none" spc="0" normalizeH="0" baseline="0" noProof="0" dirty="0" err="1" smtClean="0">
                <a:ln>
                  <a:noFill/>
                </a:ln>
                <a:solidFill>
                  <a:schemeClr val="tx1"/>
                </a:solidFill>
                <a:effectLst/>
                <a:uLnTx/>
                <a:uFillTx/>
                <a:latin typeface="+mn-lt"/>
                <a:ea typeface="+mn-ea"/>
                <a:cs typeface="+mn-cs"/>
              </a:rPr>
              <a:t>GaN</a:t>
            </a:r>
            <a:r>
              <a:rPr kumimoji="0" lang="zh-CN" altLang="zh-CN" sz="2400" b="0" i="0" u="none" strike="noStrike" kern="1200" cap="none" spc="0" normalizeH="0" baseline="0" noProof="0" dirty="0" smtClean="0">
                <a:ln>
                  <a:noFill/>
                </a:ln>
                <a:solidFill>
                  <a:schemeClr val="tx1"/>
                </a:solidFill>
                <a:effectLst/>
                <a:uLnTx/>
                <a:uFillTx/>
                <a:latin typeface="+mn-lt"/>
                <a:ea typeface="+mn-ea"/>
                <a:cs typeface="+mn-cs"/>
              </a:rPr>
              <a:t>基</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LED</a:t>
            </a:r>
            <a:r>
              <a:rPr kumimoji="0" lang="zh-CN" altLang="zh-CN" sz="2400" b="0" i="0" u="none" strike="noStrike" kern="1200" cap="none" spc="0" normalizeH="0" baseline="0" noProof="0" dirty="0" smtClean="0">
                <a:ln>
                  <a:noFill/>
                </a:ln>
                <a:solidFill>
                  <a:schemeClr val="tx1"/>
                </a:solidFill>
                <a:effectLst/>
                <a:uLnTx/>
                <a:uFillTx/>
                <a:latin typeface="+mn-lt"/>
                <a:ea typeface="+mn-ea"/>
                <a:cs typeface="+mn-cs"/>
              </a:rPr>
              <a:t>的出光效率，减小器件结构的残余应力</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纳米</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PSS</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衬底，</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LED</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低成本。</a:t>
            </a:r>
            <a:endParaRPr kumimoji="0" lang="zh-CN" alt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pull dir="l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a:xfrm>
            <a:off x="457200" y="70803"/>
            <a:ext cx="8229600" cy="706090"/>
          </a:xfrm>
        </p:spPr>
        <p:txBody>
          <a:bodyPr/>
          <a:lstStyle/>
          <a:p>
            <a:pPr>
              <a:defRPr/>
            </a:pPr>
            <a:r>
              <a:rPr lang="en-US" altLang="zh-CN" sz="2400" b="1" dirty="0" err="1" smtClean="0"/>
              <a:t>GaN</a:t>
            </a:r>
            <a:r>
              <a:rPr lang="zh-CN" altLang="en-US" sz="2400" b="1" dirty="0" smtClean="0"/>
              <a:t>衬底</a:t>
            </a:r>
            <a:endParaRPr lang="zh-CN" altLang="en-US" sz="2400" b="1" dirty="0" smtClean="0"/>
          </a:p>
        </p:txBody>
      </p:sp>
      <p:sp>
        <p:nvSpPr>
          <p:cNvPr id="31747" name="内容占位符 2"/>
          <p:cNvSpPr>
            <a:spLocks noGrp="1"/>
          </p:cNvSpPr>
          <p:nvPr>
            <p:ph idx="1"/>
          </p:nvPr>
        </p:nvSpPr>
        <p:spPr>
          <a:xfrm>
            <a:off x="179705" y="777240"/>
            <a:ext cx="8761095" cy="5943600"/>
          </a:xfrm>
        </p:spPr>
        <p:txBody>
          <a:bodyPr>
            <a:normAutofit fontScale="90000"/>
          </a:bodyPr>
          <a:lstStyle/>
          <a:p>
            <a:pPr>
              <a:lnSpc>
                <a:spcPct val="150000"/>
              </a:lnSpc>
            </a:pPr>
            <a:r>
              <a:rPr lang="en-US" altLang="zh-CN" sz="2000" smtClean="0"/>
              <a:t>GaN</a:t>
            </a:r>
            <a:r>
              <a:rPr lang="zh-CN" altLang="zh-CN" sz="2000" smtClean="0"/>
              <a:t>衬底上外延</a:t>
            </a:r>
            <a:r>
              <a:rPr lang="en-US" altLang="zh-CN" sz="2000" smtClean="0"/>
              <a:t>GaN</a:t>
            </a:r>
            <a:r>
              <a:rPr lang="zh-CN" altLang="zh-CN" sz="2000" smtClean="0"/>
              <a:t>基</a:t>
            </a:r>
            <a:r>
              <a:rPr lang="zh-CN" altLang="en-US" sz="2000" smtClean="0"/>
              <a:t>器件结构</a:t>
            </a:r>
            <a:r>
              <a:rPr lang="zh-CN" altLang="zh-CN" sz="2000" smtClean="0"/>
              <a:t>可以克服异质外延所带来的缺陷、散热、导电问题。</a:t>
            </a:r>
            <a:endParaRPr lang="en-US" altLang="zh-CN" sz="2000" smtClean="0"/>
          </a:p>
          <a:p>
            <a:pPr>
              <a:lnSpc>
                <a:spcPct val="150000"/>
              </a:lnSpc>
            </a:pPr>
            <a:r>
              <a:rPr lang="zh-CN" altLang="zh-CN" sz="2000" smtClean="0"/>
              <a:t>制备</a:t>
            </a:r>
            <a:r>
              <a:rPr lang="en-US" altLang="zh-CN" sz="2000" smtClean="0"/>
              <a:t>GaN</a:t>
            </a:r>
            <a:r>
              <a:rPr lang="zh-CN" altLang="zh-CN" sz="2000" smtClean="0"/>
              <a:t>衬底的方法有</a:t>
            </a:r>
            <a:r>
              <a:rPr lang="en-US" altLang="zh-CN" sz="2000" smtClean="0"/>
              <a:t>HVPE</a:t>
            </a:r>
            <a:r>
              <a:rPr lang="zh-CN" altLang="zh-CN" sz="2000" smtClean="0"/>
              <a:t>，高温高压法，氨热法，纳基助溶剂法等等。</a:t>
            </a:r>
            <a:r>
              <a:rPr lang="en-US" altLang="zh-CN" sz="2000" smtClean="0"/>
              <a:t>HVPE</a:t>
            </a:r>
            <a:r>
              <a:rPr lang="zh-CN" altLang="zh-CN" sz="2000" smtClean="0"/>
              <a:t>因为制备速度快，质量高而广泛应用，其生长速度达到</a:t>
            </a:r>
            <a:r>
              <a:rPr lang="en-US" altLang="zh-CN" sz="2000" smtClean="0"/>
              <a:t>800</a:t>
            </a:r>
            <a:r>
              <a:rPr lang="en-US" altLang="zh-CN" sz="2000" smtClean="0">
                <a:latin typeface="Symbol" panose="05050102010706020507" pitchFamily="18" charset="2"/>
              </a:rPr>
              <a:t>m</a:t>
            </a:r>
            <a:r>
              <a:rPr lang="en-US" altLang="zh-CN" sz="2000" smtClean="0"/>
              <a:t>m/h</a:t>
            </a:r>
            <a:r>
              <a:rPr lang="zh-CN" altLang="zh-CN" sz="2000" smtClean="0"/>
              <a:t>，位错密度低至</a:t>
            </a:r>
            <a:r>
              <a:rPr lang="en-US" altLang="zh-CN" sz="2000" smtClean="0"/>
              <a:t>10</a:t>
            </a:r>
            <a:r>
              <a:rPr lang="en-US" altLang="zh-CN" sz="2000" baseline="30000" smtClean="0"/>
              <a:t>4</a:t>
            </a:r>
            <a:r>
              <a:rPr lang="en-US" altLang="zh-CN" sz="2000" smtClean="0"/>
              <a:t>cm</a:t>
            </a:r>
            <a:r>
              <a:rPr lang="en-US" altLang="zh-CN" sz="2000" baseline="30000" smtClean="0"/>
              <a:t>-2</a:t>
            </a:r>
            <a:r>
              <a:rPr lang="zh-CN" altLang="zh-CN" sz="2000" smtClean="0"/>
              <a:t>。</a:t>
            </a:r>
            <a:endParaRPr lang="en-US" altLang="zh-CN" sz="2000" smtClean="0"/>
          </a:p>
          <a:p>
            <a:pPr>
              <a:lnSpc>
                <a:spcPct val="150000"/>
              </a:lnSpc>
            </a:pPr>
            <a:r>
              <a:rPr lang="zh-CN" altLang="zh-CN" sz="2000" smtClean="0"/>
              <a:t>美国</a:t>
            </a:r>
            <a:r>
              <a:rPr lang="en-US" altLang="zh-CN" sz="2000" smtClean="0"/>
              <a:t>Soraa</a:t>
            </a:r>
            <a:r>
              <a:rPr lang="zh-CN" altLang="zh-CN" sz="2000" smtClean="0"/>
              <a:t>公司近日推出了</a:t>
            </a:r>
            <a:r>
              <a:rPr lang="en-US" altLang="zh-CN" sz="2000" smtClean="0"/>
              <a:t>10</a:t>
            </a:r>
            <a:r>
              <a:rPr lang="zh-CN" altLang="zh-CN" sz="2000" smtClean="0"/>
              <a:t>倍亮度于现有</a:t>
            </a:r>
            <a:r>
              <a:rPr lang="en-US" altLang="zh-CN" sz="2000" smtClean="0"/>
              <a:t>LED</a:t>
            </a:r>
            <a:r>
              <a:rPr lang="zh-CN" altLang="zh-CN" sz="2000" smtClean="0"/>
              <a:t>芯片的产品，即是使用了</a:t>
            </a:r>
            <a:r>
              <a:rPr lang="en-US" altLang="zh-CN" sz="2000" smtClean="0"/>
              <a:t>GaN</a:t>
            </a:r>
            <a:r>
              <a:rPr lang="zh-CN" altLang="zh-CN" sz="2000" smtClean="0"/>
              <a:t>衬底，这也就是说，如果</a:t>
            </a:r>
            <a:r>
              <a:rPr lang="en-US" altLang="zh-CN" sz="2000" smtClean="0"/>
              <a:t>GaN</a:t>
            </a:r>
            <a:r>
              <a:rPr lang="zh-CN" altLang="zh-CN" sz="2000" smtClean="0"/>
              <a:t>衬底成本显著降低，其流明成本会显著降低，直至低于现有的蓝宝石，甚至</a:t>
            </a:r>
            <a:r>
              <a:rPr lang="en-US" altLang="zh-CN" sz="2000" smtClean="0"/>
              <a:t>Si</a:t>
            </a:r>
            <a:r>
              <a:rPr lang="zh-CN" altLang="zh-CN" sz="2000" smtClean="0"/>
              <a:t>衬底</a:t>
            </a:r>
            <a:r>
              <a:rPr lang="en-US" altLang="zh-CN" sz="2000" smtClean="0"/>
              <a:t>LED</a:t>
            </a:r>
            <a:r>
              <a:rPr lang="zh-CN" altLang="zh-CN" sz="2000" smtClean="0"/>
              <a:t>的成本水平。</a:t>
            </a:r>
            <a:endParaRPr lang="en-US" altLang="zh-CN" sz="2000" smtClean="0"/>
          </a:p>
          <a:p>
            <a:pPr>
              <a:lnSpc>
                <a:spcPct val="150000"/>
              </a:lnSpc>
            </a:pPr>
            <a:r>
              <a:rPr lang="en-US" altLang="zh-CN" sz="2000" smtClean="0"/>
              <a:t>GaN</a:t>
            </a:r>
            <a:r>
              <a:rPr lang="zh-CN" altLang="zh-CN" sz="2000" smtClean="0"/>
              <a:t>衬底</a:t>
            </a:r>
            <a:r>
              <a:rPr lang="en-US" altLang="zh-CN" sz="2000" smtClean="0"/>
              <a:t>LED</a:t>
            </a:r>
            <a:r>
              <a:rPr lang="zh-CN" altLang="zh-CN" sz="2000" smtClean="0"/>
              <a:t>的可靠性也明显高于其他导热的转移衬底的</a:t>
            </a:r>
            <a:r>
              <a:rPr lang="en-US" altLang="zh-CN" sz="2000" smtClean="0"/>
              <a:t>LED</a:t>
            </a:r>
            <a:r>
              <a:rPr lang="zh-CN" altLang="zh-CN" sz="2000" smtClean="0"/>
              <a:t>（目前许多高端</a:t>
            </a:r>
            <a:r>
              <a:rPr lang="en-US" altLang="zh-CN" sz="2000" smtClean="0"/>
              <a:t>LED</a:t>
            </a:r>
            <a:r>
              <a:rPr lang="zh-CN" altLang="zh-CN" sz="2000" smtClean="0"/>
              <a:t>产品均转移到导热的金属衬底或</a:t>
            </a:r>
            <a:r>
              <a:rPr lang="en-US" altLang="zh-CN" sz="2000" smtClean="0"/>
              <a:t>Si</a:t>
            </a:r>
            <a:r>
              <a:rPr lang="zh-CN" altLang="zh-CN" sz="2000" smtClean="0"/>
              <a:t>衬底上），减少声子在异质界面的反射，提高散热效率，另外同质外延</a:t>
            </a:r>
            <a:r>
              <a:rPr lang="en-US" altLang="zh-CN" sz="2000" smtClean="0"/>
              <a:t>LED</a:t>
            </a:r>
            <a:r>
              <a:rPr lang="zh-CN" altLang="zh-CN" sz="2000" smtClean="0"/>
              <a:t>机械结构非常稳固，不会因老化出现分层剥离的现象。</a:t>
            </a:r>
            <a:endParaRPr lang="en-US" altLang="zh-CN" sz="2000" smtClean="0"/>
          </a:p>
          <a:p>
            <a:pPr>
              <a:lnSpc>
                <a:spcPct val="150000"/>
              </a:lnSpc>
            </a:pPr>
            <a:r>
              <a:rPr lang="en-US" altLang="zh-CN" sz="2000" smtClean="0"/>
              <a:t>GaN</a:t>
            </a:r>
            <a:r>
              <a:rPr lang="zh-CN" altLang="zh-CN" sz="2000" smtClean="0"/>
              <a:t>衬底还有望解决绿光缺失区和红光缺失区的问题，因为</a:t>
            </a:r>
            <a:r>
              <a:rPr lang="en-US" altLang="zh-CN" sz="2000" smtClean="0"/>
              <a:t>InGaN</a:t>
            </a:r>
            <a:r>
              <a:rPr lang="zh-CN" altLang="zh-CN" sz="2000" smtClean="0"/>
              <a:t>量子阱极化电场和</a:t>
            </a:r>
            <a:r>
              <a:rPr lang="en-US" altLang="zh-CN" sz="2000" smtClean="0"/>
              <a:t>InGaN</a:t>
            </a:r>
            <a:r>
              <a:rPr lang="zh-CN" altLang="zh-CN" sz="2000" smtClean="0"/>
              <a:t>外延层的</a:t>
            </a:r>
            <a:r>
              <a:rPr lang="zh-CN" altLang="en-US" sz="2000" smtClean="0"/>
              <a:t>质量</a:t>
            </a:r>
            <a:r>
              <a:rPr lang="zh-CN" altLang="zh-CN" sz="2000" smtClean="0"/>
              <a:t>，高</a:t>
            </a:r>
            <a:r>
              <a:rPr lang="en-US" altLang="zh-CN" sz="2000" smtClean="0"/>
              <a:t>In</a:t>
            </a:r>
            <a:r>
              <a:rPr lang="zh-CN" altLang="zh-CN" sz="2000" smtClean="0"/>
              <a:t>组分的绿光</a:t>
            </a:r>
            <a:r>
              <a:rPr lang="en-US" altLang="zh-CN" sz="2000" smtClean="0"/>
              <a:t>LED</a:t>
            </a:r>
            <a:r>
              <a:rPr lang="zh-CN" altLang="zh-CN" sz="2000" smtClean="0"/>
              <a:t>发光效率比较低下，很难用目前的技术支撑</a:t>
            </a:r>
            <a:r>
              <a:rPr lang="en-US" altLang="zh-CN" sz="2000" smtClean="0"/>
              <a:t>RGB</a:t>
            </a:r>
            <a:r>
              <a:rPr lang="zh-CN" altLang="zh-CN" sz="2000" smtClean="0"/>
              <a:t>半导体照明的路线，而非极性面的</a:t>
            </a:r>
            <a:r>
              <a:rPr lang="en-US" altLang="zh-CN" sz="2000" smtClean="0"/>
              <a:t>GaN</a:t>
            </a:r>
            <a:r>
              <a:rPr lang="zh-CN" altLang="zh-CN" sz="2000" smtClean="0"/>
              <a:t>衬底有望解决这一难题</a:t>
            </a:r>
            <a:r>
              <a:rPr lang="zh-CN" altLang="en-US" sz="2000" smtClean="0"/>
              <a:t>。</a:t>
            </a:r>
            <a:endParaRPr lang="zh-CN" altLang="en-US" sz="2000" smtClean="0"/>
          </a:p>
        </p:txBody>
      </p:sp>
      <p:sp>
        <p:nvSpPr>
          <p:cNvPr id="31748" name="灯片编号占位符 3"/>
          <p:cNvSpPr>
            <a:spLocks noGrp="1"/>
          </p:cNvSpPr>
          <p:nvPr>
            <p:ph type="sldNum" sz="quarter" idx="12"/>
          </p:nvPr>
        </p:nvSpPr>
        <p:spPr bwMode="auto">
          <a:noFill/>
          <a:ln>
            <a:miter lim="800000"/>
          </a:ln>
        </p:spPr>
        <p:txBody>
          <a:bodyPr/>
          <a:lstStyle/>
          <a:p>
            <a:fld id="{84FC0450-63EF-4521-983D-210A98CD07F0}" type="slidenum">
              <a:rPr lang="en-US" altLang="zh-CN" sz="1000" smtClean="0"/>
            </a:fld>
            <a:endParaRPr lang="en-US" altLang="zh-CN" sz="1000" smtClean="0"/>
          </a:p>
        </p:txBody>
      </p:sp>
    </p:spTree>
  </p:cSld>
  <p:clrMapOvr>
    <a:masterClrMapping/>
  </p:clrMapOvr>
  <p:transition>
    <p:pull dir="l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628650" y="365125"/>
            <a:ext cx="7886700" cy="503555"/>
          </a:xfrm>
        </p:spPr>
        <p:txBody>
          <a:bodyPr>
            <a:normAutofit fontScale="90000"/>
          </a:bodyPr>
          <a:lstStyle/>
          <a:p>
            <a:pPr>
              <a:defRPr/>
            </a:pPr>
            <a:r>
              <a:rPr lang="en-US" altLang="zh-CN" sz="2800" b="1" smtClean="0"/>
              <a:t>SiC</a:t>
            </a:r>
            <a:r>
              <a:rPr lang="zh-CN" altLang="en-US" sz="2800" b="1" smtClean="0"/>
              <a:t>衬底</a:t>
            </a:r>
            <a:endParaRPr lang="zh-CN" altLang="en-US" sz="2800" b="1" smtClean="0"/>
          </a:p>
        </p:txBody>
      </p:sp>
      <p:sp>
        <p:nvSpPr>
          <p:cNvPr id="32771" name="内容占位符 2"/>
          <p:cNvSpPr>
            <a:spLocks noGrp="1"/>
          </p:cNvSpPr>
          <p:nvPr>
            <p:ph idx="1"/>
          </p:nvPr>
        </p:nvSpPr>
        <p:spPr>
          <a:xfrm>
            <a:off x="466090" y="868680"/>
            <a:ext cx="8415655" cy="5853430"/>
          </a:xfrm>
        </p:spPr>
        <p:txBody>
          <a:bodyPr>
            <a:normAutofit fontScale="90000"/>
          </a:bodyPr>
          <a:lstStyle/>
          <a:p>
            <a:pPr>
              <a:lnSpc>
                <a:spcPct val="150000"/>
              </a:lnSpc>
            </a:pPr>
            <a:r>
              <a:rPr lang="en-US" altLang="zh-CN" sz="2000" smtClean="0"/>
              <a:t>SiC</a:t>
            </a:r>
            <a:r>
              <a:rPr lang="zh-CN" altLang="zh-CN" sz="2000" smtClean="0"/>
              <a:t>衬底作为蓝宝石的替代方案在上个世纪</a:t>
            </a:r>
            <a:r>
              <a:rPr lang="en-US" altLang="zh-CN" sz="2000" smtClean="0"/>
              <a:t>90</a:t>
            </a:r>
            <a:r>
              <a:rPr lang="zh-CN" altLang="zh-CN" sz="2000" smtClean="0"/>
              <a:t>年代初被提出，虽然</a:t>
            </a:r>
            <a:r>
              <a:rPr lang="en-US" altLang="zh-CN" sz="2000" smtClean="0"/>
              <a:t>SiC</a:t>
            </a:r>
            <a:r>
              <a:rPr lang="zh-CN" altLang="zh-CN" sz="2000" smtClean="0"/>
              <a:t>衬底上外延</a:t>
            </a:r>
            <a:r>
              <a:rPr lang="en-US" altLang="zh-CN" sz="2000" smtClean="0"/>
              <a:t>GaN</a:t>
            </a:r>
            <a:r>
              <a:rPr lang="zh-CN" altLang="zh-CN" sz="2000" smtClean="0"/>
              <a:t>仍然是异质外延。</a:t>
            </a:r>
            <a:endParaRPr lang="en-US" altLang="zh-CN" sz="2000" smtClean="0"/>
          </a:p>
          <a:p>
            <a:pPr>
              <a:lnSpc>
                <a:spcPct val="150000"/>
              </a:lnSpc>
            </a:pPr>
            <a:r>
              <a:rPr lang="en-US" altLang="zh-CN" sz="2000" smtClean="0"/>
              <a:t>SiC</a:t>
            </a:r>
            <a:r>
              <a:rPr lang="zh-CN" altLang="zh-CN" sz="2000" smtClean="0"/>
              <a:t>衬底外延氮化物材料由美国</a:t>
            </a:r>
            <a:r>
              <a:rPr lang="en-US" altLang="zh-CN" sz="2000" smtClean="0"/>
              <a:t>Cree</a:t>
            </a:r>
            <a:r>
              <a:rPr lang="zh-CN" altLang="zh-CN" sz="2000" smtClean="0"/>
              <a:t>公司提出并逐步实现了产业化。</a:t>
            </a:r>
            <a:endParaRPr lang="en-US" altLang="zh-CN" sz="2000" smtClean="0"/>
          </a:p>
          <a:p>
            <a:pPr>
              <a:lnSpc>
                <a:spcPct val="150000"/>
              </a:lnSpc>
            </a:pPr>
            <a:r>
              <a:rPr lang="zh-CN" altLang="zh-CN" sz="2000" smtClean="0"/>
              <a:t>相比于蓝宝石衬底，</a:t>
            </a:r>
            <a:r>
              <a:rPr lang="en-US" altLang="zh-CN" sz="2000" smtClean="0"/>
              <a:t>6H-SiC</a:t>
            </a:r>
            <a:r>
              <a:rPr lang="zh-CN" altLang="zh-CN" sz="2000" smtClean="0"/>
              <a:t>衬底具有更小的晶格失配和热失配，具有导电性和高的热导率。</a:t>
            </a:r>
            <a:endParaRPr lang="en-US" altLang="zh-CN" sz="2000" smtClean="0"/>
          </a:p>
          <a:p>
            <a:pPr>
              <a:lnSpc>
                <a:spcPct val="150000"/>
              </a:lnSpc>
            </a:pPr>
            <a:r>
              <a:rPr lang="en-US" altLang="zh-CN" sz="2000" smtClean="0"/>
              <a:t>Cree</a:t>
            </a:r>
            <a:r>
              <a:rPr lang="zh-CN" altLang="zh-CN" sz="2000" smtClean="0"/>
              <a:t>公司</a:t>
            </a:r>
            <a:r>
              <a:rPr lang="en-US" altLang="zh-CN" sz="2000" smtClean="0"/>
              <a:t>2014</a:t>
            </a:r>
            <a:r>
              <a:rPr lang="zh-CN" altLang="zh-CN" sz="2000" smtClean="0"/>
              <a:t>年</a:t>
            </a:r>
            <a:r>
              <a:rPr lang="en-US" altLang="zh-CN" sz="2000" smtClean="0"/>
              <a:t>3</a:t>
            </a:r>
            <a:r>
              <a:rPr lang="zh-CN" altLang="zh-CN" sz="2000" smtClean="0"/>
              <a:t>月报道了第三代</a:t>
            </a:r>
            <a:r>
              <a:rPr lang="en-US" altLang="zh-CN" sz="2000" smtClean="0"/>
              <a:t>SiC</a:t>
            </a:r>
            <a:r>
              <a:rPr lang="zh-CN" altLang="zh-CN" sz="2000" smtClean="0"/>
              <a:t>技术得到的</a:t>
            </a:r>
            <a:r>
              <a:rPr lang="en-US" altLang="zh-CN" sz="2000" smtClean="0"/>
              <a:t>GaN</a:t>
            </a:r>
            <a:r>
              <a:rPr lang="zh-CN" altLang="zh-CN" sz="2000" smtClean="0"/>
              <a:t>基</a:t>
            </a:r>
            <a:r>
              <a:rPr lang="en-US" altLang="zh-CN" sz="2000" smtClean="0"/>
              <a:t>LED</a:t>
            </a:r>
            <a:r>
              <a:rPr lang="zh-CN" altLang="zh-CN" sz="2000" smtClean="0"/>
              <a:t>，</a:t>
            </a:r>
            <a:r>
              <a:rPr lang="en-US" altLang="zh-CN" sz="2000" smtClean="0"/>
              <a:t>350mA</a:t>
            </a:r>
            <a:r>
              <a:rPr lang="zh-CN" altLang="zh-CN" sz="2000" smtClean="0"/>
              <a:t>电流下白光光效达到</a:t>
            </a:r>
            <a:r>
              <a:rPr lang="en-US" altLang="zh-CN" sz="2000" smtClean="0"/>
              <a:t>303lm/W</a:t>
            </a:r>
            <a:r>
              <a:rPr lang="zh-CN" altLang="zh-CN" sz="2000" smtClean="0"/>
              <a:t>，这是目前</a:t>
            </a:r>
            <a:r>
              <a:rPr lang="en-US" altLang="zh-CN" sz="2000" smtClean="0"/>
              <a:t>LED</a:t>
            </a:r>
            <a:r>
              <a:rPr lang="zh-CN" altLang="zh-CN" sz="2000" smtClean="0"/>
              <a:t>最高的光效。</a:t>
            </a:r>
            <a:endParaRPr lang="en-US" altLang="zh-CN" sz="2000" smtClean="0"/>
          </a:p>
          <a:p>
            <a:pPr>
              <a:lnSpc>
                <a:spcPct val="150000"/>
              </a:lnSpc>
            </a:pPr>
            <a:r>
              <a:rPr lang="zh-CN" altLang="zh-CN" sz="2000" smtClean="0"/>
              <a:t>因为</a:t>
            </a:r>
            <a:r>
              <a:rPr lang="en-US" altLang="zh-CN" sz="2000" smtClean="0"/>
              <a:t>SiC</a:t>
            </a:r>
            <a:r>
              <a:rPr lang="zh-CN" altLang="zh-CN" sz="2000" smtClean="0"/>
              <a:t>衬底本身的昂贵，</a:t>
            </a:r>
            <a:r>
              <a:rPr lang="en-US" altLang="zh-CN" sz="2000" smtClean="0"/>
              <a:t>SiC</a:t>
            </a:r>
            <a:r>
              <a:rPr lang="zh-CN" altLang="zh-CN" sz="2000" smtClean="0"/>
              <a:t>衬底对</a:t>
            </a:r>
            <a:r>
              <a:rPr lang="en-US" altLang="zh-CN" sz="2000" smtClean="0"/>
              <a:t>LED</a:t>
            </a:r>
            <a:r>
              <a:rPr lang="zh-CN" altLang="zh-CN" sz="2000" smtClean="0"/>
              <a:t>光的禁锢，其外延、芯片制备和封装都有一些技术难度，其目前并没有成为主流的技术。</a:t>
            </a:r>
            <a:endParaRPr lang="en-US" altLang="zh-CN" sz="2000" smtClean="0"/>
          </a:p>
          <a:p>
            <a:pPr>
              <a:lnSpc>
                <a:spcPct val="150000"/>
              </a:lnSpc>
            </a:pPr>
            <a:r>
              <a:rPr lang="en-US" altLang="zh-CN" sz="2000" smtClean="0"/>
              <a:t>Cree</a:t>
            </a:r>
            <a:r>
              <a:rPr lang="zh-CN" altLang="zh-CN" sz="2000" smtClean="0"/>
              <a:t>公司的大功率</a:t>
            </a:r>
            <a:r>
              <a:rPr lang="en-US" altLang="zh-CN" sz="2000" smtClean="0"/>
              <a:t>LED</a:t>
            </a:r>
            <a:r>
              <a:rPr lang="zh-CN" altLang="zh-CN" sz="2000" smtClean="0"/>
              <a:t>产品并没有使用</a:t>
            </a:r>
            <a:r>
              <a:rPr lang="en-US" altLang="zh-CN" sz="2000" smtClean="0"/>
              <a:t>SiC</a:t>
            </a:r>
            <a:r>
              <a:rPr lang="zh-CN" altLang="zh-CN" sz="2000" smtClean="0"/>
              <a:t>的高导热性，而是把外延层剥离，转移到具有反射镜的</a:t>
            </a:r>
            <a:r>
              <a:rPr lang="en-US" altLang="zh-CN" sz="2000" smtClean="0"/>
              <a:t>Si</a:t>
            </a:r>
            <a:r>
              <a:rPr lang="zh-CN" altLang="zh-CN" sz="2000" smtClean="0"/>
              <a:t>衬底上，这无疑又进一步阻碍其推广使用。不过，除了半导体照明外，</a:t>
            </a:r>
            <a:r>
              <a:rPr lang="en-US" altLang="zh-CN" sz="2000" smtClean="0"/>
              <a:t>SiC</a:t>
            </a:r>
            <a:r>
              <a:rPr lang="zh-CN" altLang="zh-CN" sz="2000" smtClean="0"/>
              <a:t>衬底在氮化物电子器件方面的使用则要广泛的多</a:t>
            </a:r>
            <a:r>
              <a:rPr lang="zh-CN" altLang="en-US" sz="2000" smtClean="0"/>
              <a:t>（</a:t>
            </a:r>
            <a:r>
              <a:rPr lang="en-US" altLang="zh-CN" sz="2000" smtClean="0"/>
              <a:t>Thaad</a:t>
            </a:r>
            <a:r>
              <a:rPr lang="zh-CN" altLang="en-US" sz="2000" smtClean="0"/>
              <a:t>）</a:t>
            </a:r>
            <a:r>
              <a:rPr lang="zh-CN" altLang="zh-CN" sz="2000" smtClean="0"/>
              <a:t>。</a:t>
            </a:r>
            <a:endParaRPr lang="zh-CN" altLang="en-US" sz="2000" smtClean="0"/>
          </a:p>
        </p:txBody>
      </p:sp>
      <p:sp>
        <p:nvSpPr>
          <p:cNvPr id="32772" name="灯片编号占位符 3"/>
          <p:cNvSpPr>
            <a:spLocks noGrp="1"/>
          </p:cNvSpPr>
          <p:nvPr>
            <p:ph type="sldNum" sz="quarter" idx="12"/>
          </p:nvPr>
        </p:nvSpPr>
        <p:spPr bwMode="auto">
          <a:noFill/>
          <a:ln>
            <a:miter lim="800000"/>
          </a:ln>
        </p:spPr>
        <p:txBody>
          <a:bodyPr/>
          <a:lstStyle/>
          <a:p>
            <a:fld id="{1B528332-8D09-4849-B9A5-2DB6B30F8069}" type="slidenum">
              <a:rPr lang="en-US" altLang="zh-CN" sz="1000" smtClean="0"/>
            </a:fld>
            <a:endParaRPr lang="en-US" altLang="zh-CN" sz="1000" smtClean="0"/>
          </a:p>
        </p:txBody>
      </p:sp>
    </p:spTree>
  </p:cSld>
  <p:clrMapOvr>
    <a:masterClrMapping/>
  </p:clrMapOvr>
  <p:transition>
    <p:pull dir="l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a:xfrm>
            <a:off x="395605" y="0"/>
            <a:ext cx="8229600" cy="573405"/>
          </a:xfrm>
        </p:spPr>
        <p:txBody>
          <a:bodyPr/>
          <a:lstStyle/>
          <a:p>
            <a:pPr>
              <a:defRPr/>
            </a:pPr>
            <a:r>
              <a:rPr lang="en-US" altLang="zh-CN" sz="2800" b="1" dirty="0" smtClean="0"/>
              <a:t>Si</a:t>
            </a:r>
            <a:r>
              <a:rPr lang="zh-CN" altLang="en-US" sz="2800" b="1" dirty="0" smtClean="0"/>
              <a:t>衬底</a:t>
            </a:r>
            <a:endParaRPr lang="zh-CN" altLang="en-US" sz="2800" b="1" dirty="0" smtClean="0"/>
          </a:p>
        </p:txBody>
      </p:sp>
      <p:sp>
        <p:nvSpPr>
          <p:cNvPr id="33795" name="内容占位符 2"/>
          <p:cNvSpPr>
            <a:spLocks noGrp="1"/>
          </p:cNvSpPr>
          <p:nvPr>
            <p:ph idx="1"/>
          </p:nvPr>
        </p:nvSpPr>
        <p:spPr>
          <a:xfrm>
            <a:off x="457200" y="573405"/>
            <a:ext cx="8595360" cy="6032500"/>
          </a:xfrm>
        </p:spPr>
        <p:txBody>
          <a:bodyPr/>
          <a:lstStyle/>
          <a:p>
            <a:pPr>
              <a:lnSpc>
                <a:spcPct val="150000"/>
              </a:lnSpc>
            </a:pPr>
            <a:r>
              <a:rPr lang="en-US" altLang="zh-CN" sz="2000" smtClean="0"/>
              <a:t>Si</a:t>
            </a:r>
            <a:r>
              <a:rPr lang="zh-CN" altLang="zh-CN" sz="2000" smtClean="0"/>
              <a:t>衬底上外延</a:t>
            </a:r>
            <a:r>
              <a:rPr lang="en-US" altLang="zh-CN" sz="2000" smtClean="0"/>
              <a:t>GaN</a:t>
            </a:r>
            <a:r>
              <a:rPr lang="zh-CN" altLang="zh-CN" sz="2000" smtClean="0"/>
              <a:t>材料比上述两种衬底具有更大的难度。</a:t>
            </a:r>
            <a:r>
              <a:rPr lang="en-US" altLang="zh-CN" sz="2000" smtClean="0"/>
              <a:t>Si</a:t>
            </a:r>
            <a:r>
              <a:rPr lang="zh-CN" altLang="zh-CN" sz="2000" smtClean="0"/>
              <a:t>衬底与氮化物材料有更大的晶格失配和热失配。随着</a:t>
            </a:r>
            <a:r>
              <a:rPr lang="en-US" altLang="zh-CN" sz="2000" smtClean="0"/>
              <a:t>AlN</a:t>
            </a:r>
            <a:r>
              <a:rPr lang="zh-CN" altLang="zh-CN" sz="2000" smtClean="0"/>
              <a:t>缓冲层及其超晶格结构的加入，大失配应力造成的缺陷和龟裂的难题被逐步解决。目前</a:t>
            </a:r>
            <a:r>
              <a:rPr lang="en-US" altLang="zh-CN" sz="2000" smtClean="0"/>
              <a:t>Si</a:t>
            </a:r>
            <a:r>
              <a:rPr lang="zh-CN" altLang="zh-CN" sz="2000" smtClean="0"/>
              <a:t>上外延</a:t>
            </a:r>
            <a:r>
              <a:rPr lang="en-US" altLang="zh-CN" sz="2000" smtClean="0"/>
              <a:t>GaNLED</a:t>
            </a:r>
            <a:r>
              <a:rPr lang="zh-CN" altLang="zh-CN" sz="2000" smtClean="0"/>
              <a:t>封装成白光的光效达到</a:t>
            </a:r>
            <a:r>
              <a:rPr lang="en-US" altLang="zh-CN" sz="2000" smtClean="0"/>
              <a:t>160lm/W</a:t>
            </a:r>
            <a:r>
              <a:rPr lang="zh-CN" altLang="zh-CN" sz="2000" smtClean="0"/>
              <a:t>，市场产品能够到达</a:t>
            </a:r>
            <a:r>
              <a:rPr lang="en-US" altLang="zh-CN" sz="2000" smtClean="0"/>
              <a:t>130-140lm/W</a:t>
            </a:r>
            <a:r>
              <a:rPr lang="zh-CN" altLang="zh-CN" sz="2000" smtClean="0"/>
              <a:t>，接近了蓝宝石衬底的水平。</a:t>
            </a:r>
            <a:r>
              <a:rPr lang="en-US" altLang="zh-CN" sz="2000" smtClean="0"/>
              <a:t>Si</a:t>
            </a:r>
            <a:r>
              <a:rPr lang="zh-CN" altLang="zh-CN" sz="2000" smtClean="0"/>
              <a:t>衬底的提出主要源于对</a:t>
            </a:r>
            <a:r>
              <a:rPr lang="en-US" altLang="zh-CN" sz="2000" smtClean="0"/>
              <a:t>LED</a:t>
            </a:r>
            <a:r>
              <a:rPr lang="zh-CN" altLang="zh-CN" sz="2000" smtClean="0"/>
              <a:t>芯片低成本的诉求。</a:t>
            </a:r>
            <a:r>
              <a:rPr lang="en-US" altLang="zh-CN" sz="2000" smtClean="0"/>
              <a:t>Si</a:t>
            </a:r>
            <a:r>
              <a:rPr lang="zh-CN" altLang="zh-CN" sz="2000" smtClean="0"/>
              <a:t>衬底技术成熟，质量高，大尺寸（目前受</a:t>
            </a:r>
            <a:r>
              <a:rPr lang="en-US" altLang="zh-CN" sz="2000" smtClean="0"/>
              <a:t>MOCVD</a:t>
            </a:r>
            <a:r>
              <a:rPr lang="zh-CN" altLang="zh-CN" sz="2000" smtClean="0"/>
              <a:t>设备所限，最大可实现</a:t>
            </a:r>
            <a:r>
              <a:rPr lang="en-US" altLang="zh-CN" sz="2000" smtClean="0"/>
              <a:t>8</a:t>
            </a:r>
            <a:r>
              <a:rPr lang="zh-CN" altLang="zh-CN" sz="2000" smtClean="0"/>
              <a:t>英寸硅衬底上的</a:t>
            </a:r>
            <a:r>
              <a:rPr lang="en-US" altLang="zh-CN" sz="2000" smtClean="0"/>
              <a:t>GaN</a:t>
            </a:r>
            <a:r>
              <a:rPr lang="zh-CN" altLang="zh-CN" sz="2000" smtClean="0"/>
              <a:t>材料与器件生长），价格低廉等。同时因为国际上</a:t>
            </a:r>
            <a:r>
              <a:rPr lang="en-US" altLang="zh-CN" sz="2000" smtClean="0"/>
              <a:t>Si-CMOS</a:t>
            </a:r>
            <a:r>
              <a:rPr lang="zh-CN" altLang="zh-CN" sz="2000" smtClean="0"/>
              <a:t>工艺线换代所淘汰下来的设备可以为</a:t>
            </a:r>
            <a:r>
              <a:rPr lang="en-US" altLang="zh-CN" sz="2000" smtClean="0"/>
              <a:t>LED</a:t>
            </a:r>
            <a:r>
              <a:rPr lang="zh-CN" altLang="zh-CN" sz="2000" smtClean="0"/>
              <a:t>生产所用，无疑降低了投资的成本。目前江西晶能，德国</a:t>
            </a:r>
            <a:r>
              <a:rPr lang="en-US" altLang="zh-CN" sz="2000" smtClean="0"/>
              <a:t>Osram</a:t>
            </a:r>
            <a:r>
              <a:rPr lang="zh-CN" altLang="zh-CN" sz="2000" smtClean="0"/>
              <a:t>，美国</a:t>
            </a:r>
            <a:r>
              <a:rPr lang="en-US" altLang="zh-CN" sz="2000" smtClean="0"/>
              <a:t>Bridgelux</a:t>
            </a:r>
            <a:r>
              <a:rPr lang="zh-CN" altLang="zh-CN" sz="2000" smtClean="0"/>
              <a:t>，韩国三星等公司都在发展</a:t>
            </a:r>
            <a:r>
              <a:rPr lang="en-US" altLang="zh-CN" sz="2000" smtClean="0"/>
              <a:t>Si</a:t>
            </a:r>
            <a:r>
              <a:rPr lang="zh-CN" altLang="zh-CN" sz="2000" smtClean="0"/>
              <a:t>衬底的</a:t>
            </a:r>
            <a:r>
              <a:rPr lang="en-US" altLang="zh-CN" sz="2000" smtClean="0"/>
              <a:t>LED</a:t>
            </a:r>
            <a:r>
              <a:rPr lang="zh-CN" altLang="zh-CN" sz="2000" smtClean="0"/>
              <a:t>产品，力图在成本上击败蓝宝石衬底而引领未来的半导体照明市场。</a:t>
            </a:r>
            <a:endParaRPr lang="zh-CN" altLang="zh-CN" sz="2000" smtClean="0"/>
          </a:p>
          <a:p>
            <a:pPr>
              <a:lnSpc>
                <a:spcPct val="150000"/>
              </a:lnSpc>
            </a:pPr>
            <a:r>
              <a:rPr lang="zh-CN" altLang="en-US" sz="2000" smtClean="0"/>
              <a:t>南昌大学江风益课题组国家技术发明一等奖。</a:t>
            </a:r>
            <a:endParaRPr lang="zh-CN" altLang="en-US" sz="2000" smtClean="0"/>
          </a:p>
        </p:txBody>
      </p:sp>
      <p:pic>
        <p:nvPicPr>
          <p:cNvPr id="125954" name="Picture 2" descr="http://www.cdsfy.com/uploads/allimg/160108/1-16010Q1551I43.jpg"/>
          <p:cNvPicPr>
            <a:picLocks noChangeAspect="1" noChangeArrowheads="1"/>
          </p:cNvPicPr>
          <p:nvPr/>
        </p:nvPicPr>
        <p:blipFill>
          <a:blip r:embed="rId1"/>
          <a:srcRect/>
          <a:stretch>
            <a:fillRect/>
          </a:stretch>
        </p:blipFill>
        <p:spPr bwMode="auto">
          <a:xfrm>
            <a:off x="146050" y="258763"/>
            <a:ext cx="8616950" cy="6462712"/>
          </a:xfrm>
          <a:prstGeom prst="rect">
            <a:avLst/>
          </a:prstGeom>
          <a:noFill/>
          <a:ln w="9525">
            <a:noFill/>
            <a:miter lim="800000"/>
            <a:headEnd/>
            <a:tailEnd/>
          </a:ln>
        </p:spPr>
      </p:pic>
      <p:sp>
        <p:nvSpPr>
          <p:cNvPr id="33797" name="灯片编号占位符 4"/>
          <p:cNvSpPr>
            <a:spLocks noGrp="1"/>
          </p:cNvSpPr>
          <p:nvPr>
            <p:ph type="sldNum" sz="quarter" idx="12"/>
          </p:nvPr>
        </p:nvSpPr>
        <p:spPr bwMode="auto">
          <a:noFill/>
          <a:ln>
            <a:miter lim="800000"/>
          </a:ln>
        </p:spPr>
        <p:txBody>
          <a:bodyPr/>
          <a:lstStyle/>
          <a:p>
            <a:fld id="{D0AAE7FA-F006-422B-ADEC-BEBB36C76729}" type="slidenum">
              <a:rPr lang="en-US" altLang="zh-CN" sz="1000" smtClean="0"/>
            </a:fld>
            <a:endParaRPr lang="en-US" altLang="zh-CN" sz="1000" smtClean="0"/>
          </a:p>
        </p:txBody>
      </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5954"/>
                                        </p:tgtEl>
                                        <p:attrNameLst>
                                          <p:attrName>style.visibility</p:attrName>
                                        </p:attrNameLst>
                                      </p:cBhvr>
                                      <p:to>
                                        <p:strVal val="visible"/>
                                      </p:to>
                                    </p:set>
                                    <p:anim calcmode="lin" valueType="num">
                                      <p:cBhvr additive="base">
                                        <p:cTn id="7" dur="500" fill="hold"/>
                                        <p:tgtEl>
                                          <p:spTgt spid="125954"/>
                                        </p:tgtEl>
                                        <p:attrNameLst>
                                          <p:attrName>ppt_x</p:attrName>
                                        </p:attrNameLst>
                                      </p:cBhvr>
                                      <p:tavLst>
                                        <p:tav tm="0">
                                          <p:val>
                                            <p:strVal val="#ppt_x"/>
                                          </p:val>
                                        </p:tav>
                                        <p:tav tm="100000">
                                          <p:val>
                                            <p:strVal val="#ppt_x"/>
                                          </p:val>
                                        </p:tav>
                                      </p:tavLst>
                                    </p:anim>
                                    <p:anim calcmode="lin" valueType="num">
                                      <p:cBhvr additive="base">
                                        <p:cTn id="8" dur="500" fill="hold"/>
                                        <p:tgtEl>
                                          <p:spTgt spid="1259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xfrm>
            <a:off x="642910" y="285729"/>
            <a:ext cx="7886700" cy="714380"/>
          </a:xfrm>
        </p:spPr>
        <p:txBody>
          <a:bodyPr>
            <a:normAutofit/>
          </a:bodyPr>
          <a:lstStyle/>
          <a:p>
            <a:pPr>
              <a:defRPr/>
            </a:pPr>
            <a:r>
              <a:rPr lang="en-US" altLang="zh-CN" sz="2400" b="1" dirty="0" err="1" smtClean="0"/>
              <a:t>AlN</a:t>
            </a:r>
            <a:r>
              <a:rPr lang="zh-CN" altLang="en-US" sz="2400" b="1" dirty="0" smtClean="0"/>
              <a:t>衬底</a:t>
            </a:r>
            <a:endParaRPr lang="zh-CN" altLang="en-US" sz="2400" b="1" dirty="0" smtClean="0"/>
          </a:p>
        </p:txBody>
      </p:sp>
      <p:sp>
        <p:nvSpPr>
          <p:cNvPr id="34819" name="内容占位符 2"/>
          <p:cNvSpPr>
            <a:spLocks noGrp="1"/>
          </p:cNvSpPr>
          <p:nvPr>
            <p:ph idx="1"/>
          </p:nvPr>
        </p:nvSpPr>
        <p:spPr>
          <a:xfrm>
            <a:off x="468313" y="1196975"/>
            <a:ext cx="8229600" cy="4525963"/>
          </a:xfrm>
        </p:spPr>
        <p:txBody>
          <a:bodyPr>
            <a:normAutofit lnSpcReduction="10000"/>
          </a:bodyPr>
          <a:lstStyle/>
          <a:p>
            <a:r>
              <a:rPr lang="en-US" altLang="zh-CN" sz="2000" dirty="0" err="1" smtClean="0"/>
              <a:t>AlN</a:t>
            </a:r>
            <a:r>
              <a:rPr lang="zh-CN" altLang="zh-CN" sz="2000" dirty="0" smtClean="0"/>
              <a:t>衬底也是受到广泛关注的一种衬底，这是因为</a:t>
            </a:r>
            <a:r>
              <a:rPr lang="en-US" altLang="zh-CN" sz="2000" dirty="0" err="1" smtClean="0"/>
              <a:t>AlN</a:t>
            </a:r>
            <a:r>
              <a:rPr lang="zh-CN" altLang="zh-CN" sz="2000" dirty="0" smtClean="0"/>
              <a:t>的晶格常数较小，其上外延的任意组分的</a:t>
            </a:r>
            <a:r>
              <a:rPr lang="en-US" altLang="zh-CN" sz="2000" dirty="0" err="1" smtClean="0"/>
              <a:t>AlInGaN</a:t>
            </a:r>
            <a:r>
              <a:rPr lang="zh-CN" altLang="zh-CN" sz="2000" dirty="0" smtClean="0"/>
              <a:t>材料均处于压应变状态，而不用担心外延材料破裂的问题。</a:t>
            </a:r>
            <a:endParaRPr lang="en-US" altLang="zh-CN" sz="2000" dirty="0" smtClean="0"/>
          </a:p>
          <a:p>
            <a:r>
              <a:rPr lang="en-US" altLang="zh-CN" sz="2000" dirty="0" err="1" smtClean="0"/>
              <a:t>AlN</a:t>
            </a:r>
            <a:r>
              <a:rPr lang="zh-CN" altLang="zh-CN" sz="2000" dirty="0" smtClean="0"/>
              <a:t>的生长使用较为简单的</a:t>
            </a:r>
            <a:r>
              <a:rPr lang="en-US" altLang="zh-CN" sz="2000" dirty="0" smtClean="0"/>
              <a:t>PVT</a:t>
            </a:r>
            <a:r>
              <a:rPr lang="zh-CN" altLang="zh-CN" sz="2000" dirty="0" smtClean="0"/>
              <a:t>方法，但仍然可以得到相对的高质量，其位错密度小于</a:t>
            </a:r>
            <a:r>
              <a:rPr lang="en-US" altLang="zh-CN" sz="2000" dirty="0" smtClean="0"/>
              <a:t>10</a:t>
            </a:r>
            <a:r>
              <a:rPr lang="en-US" altLang="zh-CN" sz="2000" baseline="30000" dirty="0" smtClean="0"/>
              <a:t>4</a:t>
            </a:r>
            <a:r>
              <a:rPr lang="en-US" altLang="zh-CN" sz="2000" dirty="0" smtClean="0"/>
              <a:t>cm</a:t>
            </a:r>
            <a:r>
              <a:rPr lang="en-US" altLang="zh-CN" sz="2000" baseline="30000" dirty="0" smtClean="0"/>
              <a:t>-2</a:t>
            </a:r>
            <a:r>
              <a:rPr lang="zh-CN" altLang="zh-CN" sz="2000" dirty="0" smtClean="0"/>
              <a:t>。目前</a:t>
            </a:r>
            <a:r>
              <a:rPr lang="en-US" altLang="zh-CN" sz="2000" dirty="0" err="1" smtClean="0"/>
              <a:t>AlN</a:t>
            </a:r>
            <a:r>
              <a:rPr lang="zh-CN" altLang="zh-CN" sz="2000" dirty="0" smtClean="0"/>
              <a:t>衬底已经用于高效率的紫外光</a:t>
            </a:r>
            <a:r>
              <a:rPr lang="en-US" altLang="zh-CN" sz="2000" dirty="0" smtClean="0"/>
              <a:t>LED</a:t>
            </a:r>
            <a:r>
              <a:rPr lang="zh-CN" altLang="zh-CN" sz="2000" dirty="0" smtClean="0"/>
              <a:t>的外延，得到了</a:t>
            </a:r>
            <a:r>
              <a:rPr lang="en-US" altLang="zh-CN" sz="2000" dirty="0" smtClean="0"/>
              <a:t>290nm</a:t>
            </a:r>
            <a:r>
              <a:rPr lang="zh-CN" altLang="zh-CN" sz="2000" dirty="0" smtClean="0"/>
              <a:t>发光的</a:t>
            </a:r>
            <a:r>
              <a:rPr lang="en-US" altLang="zh-CN" sz="2000" dirty="0" smtClean="0"/>
              <a:t>LED</a:t>
            </a:r>
            <a:r>
              <a:rPr lang="zh-CN" altLang="zh-CN" sz="2000" dirty="0" smtClean="0"/>
              <a:t>内量子效率</a:t>
            </a:r>
            <a:r>
              <a:rPr lang="en-US" altLang="zh-CN" sz="2000" dirty="0" smtClean="0"/>
              <a:t>65%</a:t>
            </a:r>
            <a:r>
              <a:rPr lang="zh-CN" altLang="zh-CN" sz="2000" dirty="0" smtClean="0"/>
              <a:t>的水平，接近蓝绿光</a:t>
            </a:r>
            <a:r>
              <a:rPr lang="en-US" altLang="zh-CN" sz="2000" dirty="0" smtClean="0"/>
              <a:t>LED</a:t>
            </a:r>
            <a:r>
              <a:rPr lang="zh-CN" altLang="zh-CN" sz="2000" dirty="0" smtClean="0"/>
              <a:t>的水平。</a:t>
            </a:r>
            <a:endParaRPr lang="en-US" altLang="zh-CN" sz="2000" dirty="0" smtClean="0"/>
          </a:p>
          <a:p>
            <a:r>
              <a:rPr lang="en-US" altLang="zh-CN" sz="2000" dirty="0" err="1" smtClean="0"/>
              <a:t>AlN</a:t>
            </a:r>
            <a:r>
              <a:rPr lang="zh-CN" altLang="zh-CN" sz="2000" dirty="0" smtClean="0"/>
              <a:t>晶体本身是宽禁带、直接带隙半导体材料，具有高击穿场强</a:t>
            </a:r>
            <a:r>
              <a:rPr lang="en-US" altLang="zh-CN" sz="2000" dirty="0" smtClean="0"/>
              <a:t>(1.2-1.8</a:t>
            </a:r>
            <a:r>
              <a:rPr lang="zh-CN" altLang="zh-CN" sz="2000" dirty="0" smtClean="0"/>
              <a:t>×</a:t>
            </a:r>
            <a:r>
              <a:rPr lang="en-US" altLang="zh-CN" sz="2000" dirty="0" smtClean="0"/>
              <a:t>10</a:t>
            </a:r>
            <a:r>
              <a:rPr lang="en-US" altLang="zh-CN" sz="2000" baseline="30000" dirty="0" smtClean="0"/>
              <a:t>6</a:t>
            </a:r>
            <a:r>
              <a:rPr lang="en-US" altLang="zh-CN" sz="2000" dirty="0" smtClean="0"/>
              <a:t> V•cm-1) </a:t>
            </a:r>
            <a:r>
              <a:rPr lang="zh-CN" altLang="zh-CN" sz="2000" dirty="0" smtClean="0"/>
              <a:t>、高热导率</a:t>
            </a:r>
            <a:r>
              <a:rPr lang="en-US" altLang="zh-CN" sz="2000" dirty="0" smtClean="0"/>
              <a:t>(2.85W•cm-1•</a:t>
            </a:r>
            <a:r>
              <a:rPr lang="zh-CN" altLang="zh-CN" sz="2000" dirty="0" smtClean="0"/>
              <a:t>℃</a:t>
            </a:r>
            <a:r>
              <a:rPr lang="en-US" altLang="zh-CN" sz="2000" dirty="0" smtClean="0"/>
              <a:t>-1)</a:t>
            </a:r>
            <a:r>
              <a:rPr lang="zh-CN" altLang="zh-CN" sz="2000" dirty="0" smtClean="0"/>
              <a:t>、高电阻率和高化学和热稳定性等优点</a:t>
            </a:r>
            <a:r>
              <a:rPr lang="en-US" altLang="zh-CN" sz="2000" dirty="0" smtClean="0"/>
              <a:t>,</a:t>
            </a:r>
            <a:r>
              <a:rPr lang="zh-CN" altLang="zh-CN" sz="2000" dirty="0" smtClean="0"/>
              <a:t>其非常适合于制备大功率射频器件。</a:t>
            </a:r>
            <a:endParaRPr lang="en-US" altLang="zh-CN" sz="2000" dirty="0" smtClean="0"/>
          </a:p>
          <a:p>
            <a:r>
              <a:rPr lang="en-US" altLang="zh-CN" sz="2000" dirty="0" err="1" smtClean="0"/>
              <a:t>AlN</a:t>
            </a:r>
            <a:r>
              <a:rPr lang="zh-CN" altLang="zh-CN" sz="2000" dirty="0" smtClean="0"/>
              <a:t>晶体还具有良好的压电性、较高的声表面波传输速度和机电耦合系数，是</a:t>
            </a:r>
            <a:r>
              <a:rPr lang="en-US" altLang="zh-CN" sz="2000" dirty="0" smtClean="0"/>
              <a:t>GHz</a:t>
            </a:r>
            <a:r>
              <a:rPr lang="zh-CN" altLang="zh-CN" sz="2000" dirty="0" smtClean="0"/>
              <a:t>级表声面波器件的优选材料。</a:t>
            </a:r>
            <a:endParaRPr lang="en-US" altLang="zh-CN" sz="2000" dirty="0" smtClean="0"/>
          </a:p>
          <a:p>
            <a:r>
              <a:rPr lang="zh-CN" altLang="zh-CN" sz="2000" dirty="0" smtClean="0"/>
              <a:t>除了做为氮化物外延的衬底材料外，</a:t>
            </a:r>
            <a:r>
              <a:rPr lang="en-US" altLang="zh-CN" sz="2000" dirty="0" err="1" smtClean="0"/>
              <a:t>AlN</a:t>
            </a:r>
            <a:r>
              <a:rPr lang="zh-CN" altLang="zh-CN" sz="2000" dirty="0" smtClean="0"/>
              <a:t>还可作为高导热的陶瓷电路基板。其热导率是目前常用的</a:t>
            </a:r>
            <a:r>
              <a:rPr lang="en-US" altLang="zh-CN" sz="2000" dirty="0" smtClean="0"/>
              <a:t>Al2O3</a:t>
            </a:r>
            <a:r>
              <a:rPr lang="zh-CN" altLang="zh-CN" sz="2000" dirty="0" smtClean="0"/>
              <a:t>陶瓷的</a:t>
            </a:r>
            <a:r>
              <a:rPr lang="en-US" altLang="zh-CN" sz="2000" dirty="0" smtClean="0"/>
              <a:t>3-4</a:t>
            </a:r>
            <a:r>
              <a:rPr lang="zh-CN" altLang="zh-CN" sz="2000" dirty="0" smtClean="0"/>
              <a:t>倍，是大功率器件的重要基板材料。</a:t>
            </a:r>
            <a:endParaRPr lang="zh-CN" altLang="en-US" sz="2000" dirty="0" smtClean="0"/>
          </a:p>
        </p:txBody>
      </p:sp>
      <p:sp>
        <p:nvSpPr>
          <p:cNvPr id="34820" name="灯片编号占位符 3"/>
          <p:cNvSpPr>
            <a:spLocks noGrp="1"/>
          </p:cNvSpPr>
          <p:nvPr>
            <p:ph type="sldNum" sz="quarter" idx="12"/>
          </p:nvPr>
        </p:nvSpPr>
        <p:spPr bwMode="auto">
          <a:noFill/>
          <a:ln>
            <a:miter lim="800000"/>
          </a:ln>
        </p:spPr>
        <p:txBody>
          <a:bodyPr/>
          <a:lstStyle/>
          <a:p>
            <a:fld id="{CD8E0B45-D434-4B8A-A2BB-45E96F16F5F0}" type="slidenum">
              <a:rPr lang="en-US" altLang="zh-CN" sz="1000" smtClean="0"/>
            </a:fld>
            <a:endParaRPr lang="en-US" altLang="zh-CN" sz="1000" smtClean="0"/>
          </a:p>
        </p:txBody>
      </p:sp>
    </p:spTree>
  </p:cSld>
  <p:clrMapOvr>
    <a:masterClrMapping/>
  </p:clrMapOvr>
  <p:transition>
    <p:pull dir="l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7" name="灯片编号占位符 6"/>
          <p:cNvSpPr>
            <a:spLocks noGrp="1"/>
          </p:cNvSpPr>
          <p:nvPr>
            <p:ph type="sldNum" sz="quarter" idx="12"/>
          </p:nvPr>
        </p:nvSpPr>
        <p:spPr bwMode="auto">
          <a:noFill/>
          <a:ln>
            <a:miter lim="800000"/>
          </a:ln>
        </p:spPr>
        <p:txBody>
          <a:bodyPr/>
          <a:lstStyle/>
          <a:p>
            <a:fld id="{9E358A48-DAF2-49DE-8A93-EB90BFE97528}" type="slidenum">
              <a:rPr lang="en-US" altLang="zh-CN" smtClean="0"/>
            </a:fld>
            <a:endParaRPr lang="en-US" altLang="zh-CN" smtClean="0"/>
          </a:p>
        </p:txBody>
      </p:sp>
      <p:sp>
        <p:nvSpPr>
          <p:cNvPr id="8" name="标题 1"/>
          <p:cNvSpPr txBox="1"/>
          <p:nvPr/>
        </p:nvSpPr>
        <p:spPr>
          <a:xfrm>
            <a:off x="357158" y="214290"/>
            <a:ext cx="7886700" cy="706420"/>
          </a:xfrm>
          <a:prstGeom prst="rect">
            <a:avLst/>
          </a:prstGeom>
        </p:spPr>
        <p:txBody>
          <a:bodyPr>
            <a:normAutofit fontScale="92500"/>
          </a:bodyPr>
          <a:lstStyle/>
          <a:p>
            <a:pPr marL="0" marR="0" lvl="0" indent="0" algn="l" defTabSz="914400" rtl="0" eaLnBrk="1" fontAlgn="base" latinLnBrk="0" hangingPunct="1">
              <a:lnSpc>
                <a:spcPct val="120000"/>
              </a:lnSpc>
              <a:spcBef>
                <a:spcPct val="20000"/>
              </a:spcBef>
              <a:spcAft>
                <a:spcPct val="0"/>
              </a:spcAft>
              <a:buClr>
                <a:schemeClr val="tx2"/>
              </a:buClr>
              <a:buSzPct val="50000"/>
              <a:buFontTx/>
              <a:buNone/>
              <a:defRPr/>
            </a:pP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1.3.1</a:t>
            </a:r>
            <a:r>
              <a:rPr kumimoji="0" lang="zh-CN" altLang="en-US"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III-V</a:t>
            </a:r>
            <a:r>
              <a:rPr kumimoji="0" lang="zh-CN" altLang="en-US"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族氮化物科学技术问题</a:t>
            </a: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a:t>
            </a:r>
            <a:r>
              <a:rPr kumimoji="0" lang="zh-CN" altLang="en-US"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大失配外延</a:t>
            </a:r>
            <a:endParaRPr kumimoji="0" lang="zh-CN" altLang="en-US"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4" name="组合 3"/>
          <p:cNvGrpSpPr/>
          <p:nvPr/>
        </p:nvGrpSpPr>
        <p:grpSpPr>
          <a:xfrm>
            <a:off x="683568" y="1124744"/>
            <a:ext cx="3887242" cy="2664073"/>
            <a:chOff x="3052763" y="1196975"/>
            <a:chExt cx="2670175" cy="1873250"/>
          </a:xfrm>
        </p:grpSpPr>
        <p:pic>
          <p:nvPicPr>
            <p:cNvPr id="5"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52763" y="1196975"/>
              <a:ext cx="2670175"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88"/>
            <p:cNvSpPr txBox="1">
              <a:spLocks noChangeArrowheads="1"/>
            </p:cNvSpPr>
            <p:nvPr/>
          </p:nvSpPr>
          <p:spPr bwMode="auto">
            <a:xfrm>
              <a:off x="3341688" y="2792413"/>
              <a:ext cx="20161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各种衬底材料的性质对比</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grpSp>
        <p:nvGrpSpPr>
          <p:cNvPr id="7" name="组合 6"/>
          <p:cNvGrpSpPr/>
          <p:nvPr/>
        </p:nvGrpSpPr>
        <p:grpSpPr>
          <a:xfrm>
            <a:off x="4499992" y="1130945"/>
            <a:ext cx="4402613" cy="2661816"/>
            <a:chOff x="5716588" y="1196975"/>
            <a:chExt cx="3024187" cy="1871663"/>
          </a:xfrm>
        </p:grpSpPr>
        <p:pic>
          <p:nvPicPr>
            <p:cNvPr id="9"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2488" y="1196975"/>
              <a:ext cx="2592387"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89"/>
            <p:cNvSpPr txBox="1">
              <a:spLocks noChangeArrowheads="1"/>
            </p:cNvSpPr>
            <p:nvPr/>
          </p:nvSpPr>
          <p:spPr bwMode="auto">
            <a:xfrm>
              <a:off x="5716588" y="2792413"/>
              <a:ext cx="3024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12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氮化物</a:t>
              </a:r>
              <a:r>
                <a:rPr kumimoji="0" lang="en-US" altLang="zh-CN" sz="12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a:t>
              </a:r>
              <a:r>
                <a:rPr kumimoji="0" lang="zh-CN" altLang="en-US" sz="12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蓝宝石之间的晶格失配和热失配</a:t>
              </a:r>
              <a:endParaRPr kumimoji="0" lang="zh-CN" altLang="en-US" sz="12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sp>
        <p:nvSpPr>
          <p:cNvPr id="13" name="矩形 4"/>
          <p:cNvSpPr>
            <a:spLocks noChangeArrowheads="1"/>
          </p:cNvSpPr>
          <p:nvPr/>
        </p:nvSpPr>
        <p:spPr bwMode="auto">
          <a:xfrm>
            <a:off x="2029495" y="3933056"/>
            <a:ext cx="2246313"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ts val="3000"/>
              </a:lnSpc>
              <a:spcBef>
                <a:spcPct val="0"/>
              </a:spcBef>
              <a:spcAft>
                <a:spcPts val="0"/>
              </a:spcAft>
              <a:buClrTx/>
              <a:buSzTx/>
              <a:buFontTx/>
              <a:buNone/>
              <a:defRPr/>
            </a:pPr>
            <a:r>
              <a:rPr kumimoji="0" lang="zh-CN" altLang="zh-CN" sz="1800" b="1" i="0" u="none" strike="noStrike" kern="1200" cap="none" spc="0" normalizeH="0" baseline="0" noProof="0" dirty="0">
                <a:ln>
                  <a:noFill/>
                </a:ln>
                <a:solidFill>
                  <a:srgbClr val="0033CC"/>
                </a:solidFill>
                <a:effectLst/>
                <a:uLnTx/>
                <a:uFillTx/>
                <a:latin typeface="Times New Roman" panose="02020603050405020304" pitchFamily="18" charset="0"/>
                <a:ea typeface="微软雅黑" panose="020B0503020204020204" charset="-122"/>
                <a:cs typeface="+mn-cs"/>
              </a:rPr>
              <a:t>全球</a:t>
            </a:r>
            <a:r>
              <a:rPr kumimoji="0" lang="en-US" altLang="zh-CN" sz="1800" b="1" i="0" u="none" strike="noStrike" kern="1200" cap="none" spc="0" normalizeH="0" baseline="0" noProof="0" dirty="0">
                <a:ln>
                  <a:noFill/>
                </a:ln>
                <a:solidFill>
                  <a:srgbClr val="0033CC"/>
                </a:solidFill>
                <a:effectLst/>
                <a:uLnTx/>
                <a:uFillTx/>
                <a:latin typeface="Times New Roman" panose="02020603050405020304" pitchFamily="18" charset="0"/>
                <a:ea typeface="微软雅黑" panose="020B0503020204020204" charset="-122"/>
                <a:cs typeface="+mn-cs"/>
              </a:rPr>
              <a:t>90%</a:t>
            </a:r>
            <a:r>
              <a:rPr kumimoji="0" lang="zh-CN" altLang="en-US" sz="1800" b="1" i="0" u="none" strike="noStrike" kern="1200" cap="none" spc="0" normalizeH="0" baseline="0" noProof="0" dirty="0">
                <a:ln>
                  <a:noFill/>
                </a:ln>
                <a:solidFill>
                  <a:srgbClr val="0033CC"/>
                </a:solidFill>
                <a:effectLst/>
                <a:uLnTx/>
                <a:uFillTx/>
                <a:latin typeface="Times New Roman" panose="02020603050405020304" pitchFamily="18" charset="0"/>
                <a:ea typeface="微软雅黑" panose="020B0503020204020204" charset="-122"/>
                <a:cs typeface="+mn-cs"/>
              </a:rPr>
              <a:t>以上</a:t>
            </a:r>
            <a:r>
              <a:rPr kumimoji="0" lang="zh-CN" altLang="zh-CN" sz="1800" b="1" i="0" u="none" strike="noStrike" kern="1200" cap="none" spc="0" normalizeH="0" baseline="0" noProof="0" dirty="0">
                <a:ln>
                  <a:noFill/>
                </a:ln>
                <a:solidFill>
                  <a:srgbClr val="0033CC"/>
                </a:solidFill>
                <a:effectLst/>
                <a:uLnTx/>
                <a:uFillTx/>
                <a:latin typeface="Times New Roman" panose="02020603050405020304" pitchFamily="18" charset="0"/>
                <a:ea typeface="微软雅黑" panose="020B0503020204020204" charset="-122"/>
                <a:cs typeface="+mn-cs"/>
              </a:rPr>
              <a:t>的氮化物</a:t>
            </a:r>
            <a:r>
              <a:rPr kumimoji="0" lang="zh-CN" altLang="en-US" sz="1800" b="1" i="0" u="none" strike="noStrike" kern="1200" cap="none" spc="0" normalizeH="0" baseline="0" noProof="0" dirty="0">
                <a:ln>
                  <a:noFill/>
                </a:ln>
                <a:solidFill>
                  <a:srgbClr val="0033CC"/>
                </a:solidFill>
                <a:effectLst/>
                <a:uLnTx/>
                <a:uFillTx/>
                <a:latin typeface="Times New Roman" panose="02020603050405020304" pitchFamily="18" charset="0"/>
                <a:ea typeface="微软雅黑" panose="020B0503020204020204" charset="-122"/>
                <a:cs typeface="+mn-cs"/>
              </a:rPr>
              <a:t>半导体</a:t>
            </a:r>
            <a:r>
              <a:rPr kumimoji="0" lang="zh-CN" altLang="zh-CN" sz="1800" b="1" i="0" u="none" strike="noStrike" kern="1200" cap="none" spc="0" normalizeH="0" baseline="0" noProof="0" dirty="0" smtClean="0">
                <a:ln>
                  <a:noFill/>
                </a:ln>
                <a:solidFill>
                  <a:srgbClr val="0033CC"/>
                </a:solidFill>
                <a:effectLst/>
                <a:uLnTx/>
                <a:uFillTx/>
                <a:latin typeface="Times New Roman" panose="02020603050405020304" pitchFamily="18" charset="0"/>
                <a:ea typeface="微软雅黑" panose="020B0503020204020204" charset="-122"/>
                <a:cs typeface="+mn-cs"/>
              </a:rPr>
              <a:t>芯片</a:t>
            </a:r>
            <a:r>
              <a:rPr kumimoji="0" lang="zh-CN" altLang="zh-CN" sz="1800" b="1" i="0" u="none" strike="noStrike" kern="1200" cap="none" spc="0" normalizeH="0" baseline="0" noProof="0" dirty="0">
                <a:ln>
                  <a:noFill/>
                </a:ln>
                <a:solidFill>
                  <a:srgbClr val="0033CC"/>
                </a:solidFill>
                <a:effectLst/>
                <a:uLnTx/>
                <a:uFillTx/>
                <a:latin typeface="Times New Roman" panose="02020603050405020304" pitchFamily="18" charset="0"/>
                <a:ea typeface="微软雅黑" panose="020B0503020204020204" charset="-122"/>
                <a:cs typeface="+mn-cs"/>
              </a:rPr>
              <a:t>制造采用蓝宝石衬底</a:t>
            </a:r>
            <a:endParaRPr kumimoji="0" lang="zh-CN" altLang="en-US" sz="1800" b="1" i="0" u="none" strike="noStrike" kern="1200" cap="none" spc="0" normalizeH="0" baseline="0" noProof="0" dirty="0">
              <a:ln>
                <a:noFill/>
              </a:ln>
              <a:solidFill>
                <a:srgbClr val="0033CC"/>
              </a:solidFill>
              <a:effectLst/>
              <a:uLnTx/>
              <a:uFillTx/>
              <a:latin typeface="Times New Roman" panose="02020603050405020304" pitchFamily="18" charset="0"/>
              <a:ea typeface="微软雅黑" panose="020B0503020204020204" charset="-122"/>
              <a:cs typeface="+mn-cs"/>
            </a:endParaRPr>
          </a:p>
        </p:txBody>
      </p:sp>
      <p:sp>
        <p:nvSpPr>
          <p:cNvPr id="14" name="矩形 4"/>
          <p:cNvSpPr>
            <a:spLocks noChangeArrowheads="1"/>
          </p:cNvSpPr>
          <p:nvPr/>
        </p:nvSpPr>
        <p:spPr bwMode="auto">
          <a:xfrm>
            <a:off x="4860008" y="3933056"/>
            <a:ext cx="2406650"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ts val="3000"/>
              </a:lnSpc>
              <a:spcBef>
                <a:spcPct val="0"/>
              </a:spcBef>
              <a:spcAft>
                <a:spcPts val="0"/>
              </a:spcAft>
              <a:buClrTx/>
              <a:buSzTx/>
              <a:buFontTx/>
              <a:buNone/>
              <a:defRPr/>
            </a:pPr>
            <a:r>
              <a:rPr kumimoji="0" lang="zh-CN" altLang="en-US" sz="1800" b="1" i="0" u="none" strike="noStrike" kern="1200" cap="none" spc="0" normalizeH="0" baseline="0" noProof="0" dirty="0">
                <a:ln>
                  <a:noFill/>
                </a:ln>
                <a:solidFill>
                  <a:srgbClr val="0033CC"/>
                </a:solidFill>
                <a:effectLst/>
                <a:uLnTx/>
                <a:uFillTx/>
                <a:latin typeface="微软雅黑" panose="020B0503020204020204" charset="-122"/>
                <a:ea typeface="微软雅黑" panose="020B0503020204020204" charset="-122"/>
                <a:cs typeface="+mn-cs"/>
              </a:rPr>
              <a:t>氮化物与蓝宝石衬底间存在</a:t>
            </a:r>
            <a:r>
              <a:rPr kumimoji="0" lang="zh-CN" altLang="en-US" sz="1800" b="1" i="0" u="none" strike="noStrike" kern="1200" cap="none" spc="0" normalizeH="0" baseline="0" noProof="0" dirty="0" smtClean="0">
                <a:ln>
                  <a:noFill/>
                </a:ln>
                <a:solidFill>
                  <a:srgbClr val="0033CC"/>
                </a:solidFill>
                <a:effectLst/>
                <a:uLnTx/>
                <a:uFillTx/>
                <a:latin typeface="微软雅黑" panose="020B0503020204020204" charset="-122"/>
                <a:ea typeface="微软雅黑" panose="020B0503020204020204" charset="-122"/>
                <a:cs typeface="+mn-cs"/>
              </a:rPr>
              <a:t>巨大的</a:t>
            </a:r>
            <a:r>
              <a:rPr kumimoji="0" lang="zh-CN" altLang="en-US" sz="1800" b="1" i="0" u="none" strike="noStrike" kern="1200" cap="none" spc="0" normalizeH="0" baseline="0" noProof="0" dirty="0">
                <a:ln>
                  <a:noFill/>
                </a:ln>
                <a:solidFill>
                  <a:srgbClr val="0033CC"/>
                </a:solidFill>
                <a:effectLst/>
                <a:uLnTx/>
                <a:uFillTx/>
                <a:latin typeface="微软雅黑" panose="020B0503020204020204" charset="-122"/>
                <a:ea typeface="微软雅黑" panose="020B0503020204020204" charset="-122"/>
                <a:cs typeface="+mn-cs"/>
              </a:rPr>
              <a:t>晶格失配和热失配</a:t>
            </a:r>
            <a:endParaRPr kumimoji="0" lang="en-US" altLang="zh-CN" sz="1800" b="1" i="0" u="none" strike="noStrike" kern="1200" cap="none" spc="0" normalizeH="0" baseline="0" noProof="0" dirty="0">
              <a:ln>
                <a:noFill/>
              </a:ln>
              <a:solidFill>
                <a:srgbClr val="0033CC"/>
              </a:solidFill>
              <a:effectLst/>
              <a:uLnTx/>
              <a:uFillTx/>
              <a:latin typeface="微软雅黑" panose="020B0503020204020204" charset="-122"/>
              <a:ea typeface="微软雅黑" panose="020B0503020204020204" charset="-122"/>
              <a:cs typeface="+mn-cs"/>
            </a:endParaRPr>
          </a:p>
        </p:txBody>
      </p:sp>
      <p:sp>
        <p:nvSpPr>
          <p:cNvPr id="15" name="AutoShape 45"/>
          <p:cNvSpPr>
            <a:spLocks noChangeArrowheads="1"/>
          </p:cNvSpPr>
          <p:nvPr/>
        </p:nvSpPr>
        <p:spPr bwMode="auto">
          <a:xfrm>
            <a:off x="2051720" y="3933056"/>
            <a:ext cx="2233613" cy="1223962"/>
          </a:xfrm>
          <a:prstGeom prst="flowChartAlternateProcess">
            <a:avLst/>
          </a:prstGeom>
          <a:noFill/>
          <a:ln w="25400">
            <a:solidFill>
              <a:srgbClr val="C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marR="0" lvl="0" indent="0" algn="l" defTabSz="914400" rtl="0" eaLnBrk="1" fontAlgn="auto" latinLnBrk="1" hangingPunct="1">
              <a:lnSpc>
                <a:spcPct val="100000"/>
              </a:lnSpc>
              <a:spcBef>
                <a:spcPct val="0"/>
              </a:spcBef>
              <a:spcAft>
                <a:spcPts val="0"/>
              </a:spcAft>
              <a:buClrTx/>
              <a:buSzTx/>
              <a:buFontTx/>
              <a:buNone/>
              <a:defRPr/>
            </a:pPr>
            <a:endParaRPr kumimoji="1" lang="zh-CN" altLang="zh-CN" sz="1800" b="1" i="0" u="none" strike="noStrike" kern="1200" cap="none" spc="0" normalizeH="0" baseline="0" noProof="0">
              <a:ln>
                <a:noFill/>
              </a:ln>
              <a:solidFill>
                <a:prstClr val="black"/>
              </a:solidFill>
              <a:effectLst/>
              <a:uLnTx/>
              <a:uFillTx/>
              <a:latin typeface="Gulim" panose="020B0600000101010101" pitchFamily="34" charset="-127"/>
              <a:ea typeface="Gulim" panose="020B0600000101010101" pitchFamily="34" charset="-127"/>
              <a:cs typeface="+mn-cs"/>
            </a:endParaRPr>
          </a:p>
        </p:txBody>
      </p:sp>
      <p:sp>
        <p:nvSpPr>
          <p:cNvPr id="16" name="AutoShape 45"/>
          <p:cNvSpPr>
            <a:spLocks noChangeArrowheads="1"/>
          </p:cNvSpPr>
          <p:nvPr/>
        </p:nvSpPr>
        <p:spPr bwMode="auto">
          <a:xfrm>
            <a:off x="4933033" y="3933056"/>
            <a:ext cx="2232025" cy="1223962"/>
          </a:xfrm>
          <a:prstGeom prst="flowChartAlternateProcess">
            <a:avLst/>
          </a:prstGeom>
          <a:noFill/>
          <a:ln w="25400">
            <a:solidFill>
              <a:srgbClr val="C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marR="0" lvl="0" indent="0" algn="l" defTabSz="914400" rtl="0" eaLnBrk="1" fontAlgn="auto" latinLnBrk="1" hangingPunct="1">
              <a:lnSpc>
                <a:spcPct val="100000"/>
              </a:lnSpc>
              <a:spcBef>
                <a:spcPct val="0"/>
              </a:spcBef>
              <a:spcAft>
                <a:spcPts val="0"/>
              </a:spcAft>
              <a:buClrTx/>
              <a:buSzTx/>
              <a:buFontTx/>
              <a:buNone/>
              <a:defRPr/>
            </a:pPr>
            <a:endParaRPr kumimoji="1" lang="zh-CN" altLang="zh-CN" sz="1800" b="1" i="0" u="none" strike="noStrike" kern="1200" cap="none" spc="0" normalizeH="0" baseline="0" noProof="0">
              <a:ln>
                <a:noFill/>
              </a:ln>
              <a:solidFill>
                <a:prstClr val="black"/>
              </a:solidFill>
              <a:effectLst/>
              <a:uLnTx/>
              <a:uFillTx/>
              <a:latin typeface="Gulim" panose="020B0600000101010101" pitchFamily="34" charset="-127"/>
              <a:ea typeface="Gulim" panose="020B0600000101010101" pitchFamily="34" charset="-127"/>
              <a:cs typeface="+mn-cs"/>
            </a:endParaRPr>
          </a:p>
        </p:txBody>
      </p:sp>
      <p:pic>
        <p:nvPicPr>
          <p:cNvPr id="17"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9481" y="5986164"/>
            <a:ext cx="18716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p:nvSpPr>
        <p:spPr>
          <a:xfrm>
            <a:off x="6947495" y="5437434"/>
            <a:ext cx="1723549" cy="786754"/>
          </a:xfrm>
          <a:prstGeom prst="rect">
            <a:avLst/>
          </a:prstGeom>
        </p:spPr>
        <p:txBody>
          <a:bodyPr wrap="none">
            <a:spAutoFit/>
          </a:bodyPr>
          <a:lstStyle/>
          <a:p>
            <a:pPr marL="0" marR="0" lvl="0" indent="0" algn="ctr" defTabSz="914400" rtl="0" eaLnBrk="1" fontAlgn="auto" latinLnBrk="0" hangingPunct="1">
              <a:lnSpc>
                <a:spcPts val="2800"/>
              </a:lnSpc>
              <a:spcBef>
                <a:spcPts val="0"/>
              </a:spcBef>
              <a:spcAft>
                <a:spcPts val="0"/>
              </a:spcAft>
              <a:buClrTx/>
              <a:buSzTx/>
              <a:buFontTx/>
              <a:buNone/>
              <a:defRPr/>
            </a:pPr>
            <a:r>
              <a:rPr kumimoji="0" lang="zh-CN" altLang="en-US" sz="2000" b="1" i="0" u="none" strike="noStrike" kern="100" cap="none" spc="0" normalizeH="0" baseline="0" noProof="0" dirty="0">
                <a:ln>
                  <a:noFill/>
                </a:ln>
                <a:solidFill>
                  <a:srgbClr val="C00000"/>
                </a:solidFill>
                <a:effectLst/>
                <a:uLnTx/>
                <a:uFillTx/>
                <a:latin typeface="微软雅黑" panose="020B0503020204020204" charset="-122"/>
                <a:ea typeface="微软雅黑" panose="020B0503020204020204" charset="-122"/>
                <a:cs typeface="Times New Roman" panose="02020603050405020304" pitchFamily="18" charset="0"/>
              </a:rPr>
              <a:t>位</a:t>
            </a:r>
            <a:r>
              <a:rPr kumimoji="0" lang="zh-CN" altLang="zh-CN" sz="2000" b="1" i="0" u="none" strike="noStrike" kern="100" cap="none" spc="0" normalizeH="0" baseline="0" noProof="0" dirty="0">
                <a:ln>
                  <a:noFill/>
                </a:ln>
                <a:solidFill>
                  <a:srgbClr val="C00000"/>
                </a:solidFill>
                <a:effectLst/>
                <a:uLnTx/>
                <a:uFillTx/>
                <a:latin typeface="微软雅黑" panose="020B0503020204020204" charset="-122"/>
                <a:ea typeface="微软雅黑" panose="020B0503020204020204" charset="-122"/>
                <a:cs typeface="Times New Roman" panose="02020603050405020304" pitchFamily="18" charset="0"/>
              </a:rPr>
              <a:t>错密度高达</a:t>
            </a:r>
            <a:endParaRPr kumimoji="0" lang="en-US" altLang="zh-CN" sz="2000" b="1" i="0" u="none" strike="noStrike" kern="100" cap="none" spc="0" normalizeH="0" baseline="0" noProof="0" dirty="0">
              <a:ln>
                <a:noFill/>
              </a:ln>
              <a:solidFill>
                <a:srgbClr val="C00000"/>
              </a:solidFill>
              <a:effectLst/>
              <a:uLnTx/>
              <a:uFillTx/>
              <a:latin typeface="微软雅黑" panose="020B0503020204020204" charset="-122"/>
              <a:ea typeface="微软雅黑" panose="020B0503020204020204" charset="-122"/>
              <a:cs typeface="Times New Roman" panose="02020603050405020304" pitchFamily="18" charset="0"/>
            </a:endParaRPr>
          </a:p>
          <a:p>
            <a:pPr marL="0" marR="0" lvl="0" indent="0" algn="ctr" defTabSz="914400" rtl="0" eaLnBrk="1" fontAlgn="auto" latinLnBrk="0" hangingPunct="1">
              <a:lnSpc>
                <a:spcPts val="2800"/>
              </a:lnSpc>
              <a:spcBef>
                <a:spcPts val="0"/>
              </a:spcBef>
              <a:spcAft>
                <a:spcPts val="0"/>
              </a:spcAft>
              <a:buClrTx/>
              <a:buSzTx/>
              <a:buFontTx/>
              <a:buNone/>
              <a:defRPr/>
            </a:pPr>
            <a:r>
              <a:rPr kumimoji="0" lang="en-US" altLang="zh-CN" sz="2000" b="1" i="0" u="none" strike="noStrike" kern="1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mn-cs"/>
              </a:rPr>
              <a:t>10</a:t>
            </a:r>
            <a:r>
              <a:rPr kumimoji="0" lang="en-US" altLang="zh-CN" sz="2000" b="1" i="0" u="none" strike="noStrike" kern="100" cap="none" spc="0" normalizeH="0" baseline="30000" noProof="0" dirty="0">
                <a:ln>
                  <a:noFill/>
                </a:ln>
                <a:solidFill>
                  <a:srgbClr val="C00000"/>
                </a:solidFill>
                <a:effectLst/>
                <a:uLnTx/>
                <a:uFillTx/>
                <a:latin typeface="Times New Roman" panose="02020603050405020304" pitchFamily="18" charset="0"/>
                <a:ea typeface="宋体" panose="02010600030101010101" pitchFamily="2" charset="-122"/>
                <a:cs typeface="+mn-cs"/>
              </a:rPr>
              <a:t>9</a:t>
            </a:r>
            <a:r>
              <a:rPr kumimoji="0" lang="en-US" altLang="zh-CN" sz="2000" b="1" i="0" u="none" strike="noStrike" kern="1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mn-cs"/>
              </a:rPr>
              <a:t>~10</a:t>
            </a:r>
            <a:r>
              <a:rPr kumimoji="0" lang="en-US" altLang="zh-CN" sz="2000" b="1" i="0" u="none" strike="noStrike" kern="100" cap="none" spc="0" normalizeH="0" baseline="30000" noProof="0" dirty="0">
                <a:ln>
                  <a:noFill/>
                </a:ln>
                <a:solidFill>
                  <a:srgbClr val="C00000"/>
                </a:solidFill>
                <a:effectLst/>
                <a:uLnTx/>
                <a:uFillTx/>
                <a:latin typeface="Times New Roman" panose="02020603050405020304" pitchFamily="18" charset="0"/>
                <a:ea typeface="宋体" panose="02010600030101010101" pitchFamily="2" charset="-122"/>
                <a:cs typeface="+mn-cs"/>
              </a:rPr>
              <a:t>10 </a:t>
            </a:r>
            <a:r>
              <a:rPr kumimoji="0" lang="en-US" altLang="zh-CN" sz="2000" b="1" i="0" u="none" strike="noStrike" kern="1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mn-cs"/>
              </a:rPr>
              <a:t>cm</a:t>
            </a:r>
            <a:r>
              <a:rPr kumimoji="0" lang="en-US" altLang="zh-CN" sz="2000" b="1" i="0" u="none" strike="noStrike" kern="100" cap="none" spc="0" normalizeH="0" baseline="30000" noProof="0" dirty="0">
                <a:ln>
                  <a:noFill/>
                </a:ln>
                <a:solidFill>
                  <a:srgbClr val="C00000"/>
                </a:solidFill>
                <a:effectLst/>
                <a:uLnTx/>
                <a:uFillTx/>
                <a:latin typeface="Times New Roman" panose="02020603050405020304" pitchFamily="18" charset="0"/>
                <a:ea typeface="宋体" panose="02010600030101010101" pitchFamily="2" charset="-122"/>
                <a:cs typeface="+mn-cs"/>
              </a:rPr>
              <a:t>-2 </a:t>
            </a:r>
            <a:endParaRPr kumimoji="0" lang="zh-CN" altLang="en-US" sz="2000" b="1"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endParaRPr>
          </a:p>
        </p:txBody>
      </p:sp>
      <p:sp>
        <p:nvSpPr>
          <p:cNvPr id="19" name="文本框 197"/>
          <p:cNvSpPr txBox="1">
            <a:spLocks noChangeArrowheads="1"/>
          </p:cNvSpPr>
          <p:nvPr/>
        </p:nvSpPr>
        <p:spPr bwMode="auto">
          <a:xfrm>
            <a:off x="467544" y="5560714"/>
            <a:ext cx="14398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ts val="2500"/>
              </a:lnSpc>
              <a:spcBef>
                <a:spcPct val="0"/>
              </a:spcBef>
              <a:spcAft>
                <a:spcPts val="0"/>
              </a:spcAft>
              <a:buClrTx/>
              <a:buSzTx/>
              <a:buFontTx/>
              <a:buNone/>
              <a:defRPr/>
            </a:pPr>
            <a:r>
              <a:rPr kumimoji="0" lang="zh-CN" altLang="en-US" sz="16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氮化物</a:t>
            </a:r>
            <a:r>
              <a:rPr kumimoji="0" lang="en-US" altLang="zh-CN" sz="16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a:t>
            </a:r>
            <a:r>
              <a:rPr kumimoji="0" lang="zh-CN" altLang="en-US" sz="16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蓝宝石大失配体系</a:t>
            </a:r>
            <a:endParaRPr kumimoji="0" lang="en-US" altLang="zh-CN" sz="16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0" name="右箭头 19"/>
          <p:cNvSpPr/>
          <p:nvPr/>
        </p:nvSpPr>
        <p:spPr>
          <a:xfrm>
            <a:off x="4112444" y="5835351"/>
            <a:ext cx="358775" cy="20002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 name="文本框 93"/>
          <p:cNvSpPr txBox="1">
            <a:spLocks noChangeArrowheads="1"/>
          </p:cNvSpPr>
          <p:nvPr/>
        </p:nvSpPr>
        <p:spPr bwMode="auto">
          <a:xfrm>
            <a:off x="2352531" y="6179000"/>
            <a:ext cx="1210588"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1600" b="1" i="0" u="none" strike="noStrike" kern="1200" cap="none" spc="0" normalizeH="0" baseline="0" noProof="0" dirty="0">
                <a:ln>
                  <a:noFill/>
                </a:ln>
                <a:solidFill>
                  <a:srgbClr val="0033CC"/>
                </a:solidFill>
                <a:effectLst/>
                <a:uLnTx/>
                <a:uFillTx/>
                <a:latin typeface="微软雅黑" panose="020B0503020204020204" charset="-122"/>
                <a:ea typeface="微软雅黑" panose="020B0503020204020204" charset="-122"/>
                <a:cs typeface="+mn-cs"/>
              </a:rPr>
              <a:t>蓝宝石衬底</a:t>
            </a:r>
            <a:endParaRPr kumimoji="0" lang="zh-CN" altLang="en-US" sz="1600" b="1" i="0" u="none" strike="noStrike" kern="1200" cap="none" spc="0" normalizeH="0" baseline="0" noProof="0" dirty="0">
              <a:ln>
                <a:noFill/>
              </a:ln>
              <a:solidFill>
                <a:srgbClr val="0033CC"/>
              </a:solidFill>
              <a:effectLst/>
              <a:uLnTx/>
              <a:uFillTx/>
              <a:latin typeface="微软雅黑" panose="020B0503020204020204" charset="-122"/>
              <a:ea typeface="微软雅黑" panose="020B0503020204020204" charset="-122"/>
              <a:cs typeface="+mn-cs"/>
            </a:endParaRPr>
          </a:p>
        </p:txBody>
      </p:sp>
      <p:pic>
        <p:nvPicPr>
          <p:cNvPr id="22" name="图片 9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0269" y="5300364"/>
            <a:ext cx="1973262"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p:cNvSpPr/>
          <p:nvPr/>
        </p:nvSpPr>
        <p:spPr>
          <a:xfrm>
            <a:off x="4715694" y="6270326"/>
            <a:ext cx="2165350" cy="373063"/>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文本框 294"/>
          <p:cNvSpPr txBox="1">
            <a:spLocks noChangeArrowheads="1"/>
          </p:cNvSpPr>
          <p:nvPr/>
        </p:nvSpPr>
        <p:spPr bwMode="auto">
          <a:xfrm>
            <a:off x="5147494" y="6279851"/>
            <a:ext cx="1368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16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蓝宝石衬底</a:t>
            </a:r>
            <a:endParaRPr kumimoji="0" lang="zh-CN" altLang="en-US" sz="16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grpSp>
        <p:nvGrpSpPr>
          <p:cNvPr id="25" name="组合 24"/>
          <p:cNvGrpSpPr/>
          <p:nvPr/>
        </p:nvGrpSpPr>
        <p:grpSpPr>
          <a:xfrm>
            <a:off x="4710931" y="5294014"/>
            <a:ext cx="2170113" cy="976312"/>
            <a:chOff x="4711700" y="5157788"/>
            <a:chExt cx="2170113" cy="976312"/>
          </a:xfrm>
        </p:grpSpPr>
        <p:grpSp>
          <p:nvGrpSpPr>
            <p:cNvPr id="26" name="组合 96"/>
            <p:cNvGrpSpPr/>
            <p:nvPr/>
          </p:nvGrpSpPr>
          <p:grpSpPr bwMode="auto">
            <a:xfrm>
              <a:off x="4711700" y="5203825"/>
              <a:ext cx="2170113" cy="930275"/>
              <a:chOff x="4950941" y="5020745"/>
              <a:chExt cx="2170801" cy="929692"/>
            </a:xfrm>
          </p:grpSpPr>
          <p:pic>
            <p:nvPicPr>
              <p:cNvPr id="30" name="图片 9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0941" y="5020745"/>
                <a:ext cx="2170801" cy="270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9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56175" y="5280717"/>
                <a:ext cx="2165350" cy="669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组合 2"/>
            <p:cNvGrpSpPr/>
            <p:nvPr/>
          </p:nvGrpSpPr>
          <p:grpSpPr bwMode="auto">
            <a:xfrm>
              <a:off x="5435600" y="5157788"/>
              <a:ext cx="890588" cy="820737"/>
              <a:chOff x="4859982" y="5218743"/>
              <a:chExt cx="890676" cy="821026"/>
            </a:xfrm>
          </p:grpSpPr>
          <p:sp>
            <p:nvSpPr>
              <p:cNvPr id="28" name="文本框 294"/>
              <p:cNvSpPr txBox="1">
                <a:spLocks noChangeArrowheads="1"/>
              </p:cNvSpPr>
              <p:nvPr/>
            </p:nvSpPr>
            <p:spPr bwMode="auto">
              <a:xfrm>
                <a:off x="4859983" y="5701215"/>
                <a:ext cx="8906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外延层</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9" name="文本框 294"/>
              <p:cNvSpPr txBox="1">
                <a:spLocks noChangeArrowheads="1"/>
              </p:cNvSpPr>
              <p:nvPr/>
            </p:nvSpPr>
            <p:spPr bwMode="auto">
              <a:xfrm>
                <a:off x="4859982" y="5218743"/>
                <a:ext cx="8906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功能层</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gr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2000" fill="hold" nodeType="clickEffect">
                                  <p:stCondLst>
                                    <p:cond delay="0"/>
                                  </p:stCondLst>
                                  <p:childTnLst>
                                    <p:animEffect transition="out" filter="fade">
                                      <p:cBhvr>
                                        <p:cTn id="6" dur="1000" tmFilter="0, 0; .2, .5; .8, .5; 1, 0"/>
                                        <p:tgtEl>
                                          <p:spTgt spid="4"/>
                                        </p:tgtEl>
                                      </p:cBhvr>
                                    </p:animEffect>
                                    <p:animScale>
                                      <p:cBhvr>
                                        <p:cTn id="7" dur="50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1500" tmFilter="0, 0; .2, .5; .8, .5; 1, 0"/>
                                        <p:tgtEl>
                                          <p:spTgt spid="7"/>
                                        </p:tgtEl>
                                      </p:cBhvr>
                                    </p:animEffect>
                                    <p:animScale>
                                      <p:cBhvr>
                                        <p:cTn id="12" dur="750" autoRev="1" fill="hold"/>
                                        <p:tgtEl>
                                          <p:spTgt spid="7"/>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1000" tmFilter="0, 0; .2, .5; .8, .5; 1, 0"/>
                                        <p:tgtEl>
                                          <p:spTgt spid="13"/>
                                        </p:tgtEl>
                                      </p:cBhvr>
                                    </p:animEffect>
                                    <p:animScale>
                                      <p:cBhvr>
                                        <p:cTn id="17" dur="500" autoRev="1" fill="hold"/>
                                        <p:tgtEl>
                                          <p:spTgt spid="13"/>
                                        </p:tgtEl>
                                      </p:cBhvr>
                                      <p:by x="105000" y="105000"/>
                                    </p:animScale>
                                  </p:childTnLst>
                                </p:cTn>
                              </p:par>
                              <p:par>
                                <p:cTn id="18" presetID="26" presetClass="emph" presetSubtype="0" repeatCount="2000" fill="hold" grpId="0" nodeType="withEffect">
                                  <p:stCondLst>
                                    <p:cond delay="0"/>
                                  </p:stCondLst>
                                  <p:childTnLst>
                                    <p:animEffect transition="out" filter="fade">
                                      <p:cBhvr>
                                        <p:cTn id="19" dur="1000" tmFilter="0, 0; .2, .5; .8, .5; 1, 0"/>
                                        <p:tgtEl>
                                          <p:spTgt spid="15"/>
                                        </p:tgtEl>
                                      </p:cBhvr>
                                    </p:animEffect>
                                    <p:animScale>
                                      <p:cBhvr>
                                        <p:cTn id="20" dur="500" autoRev="1" fill="hold"/>
                                        <p:tgtEl>
                                          <p:spTgt spid="15"/>
                                        </p:tgtEl>
                                      </p:cBhvr>
                                      <p:by x="105000" y="105000"/>
                                    </p:animScale>
                                  </p:childTnLst>
                                </p:cTn>
                              </p:par>
                            </p:childTnLst>
                          </p:cTn>
                        </p:par>
                        <p:par>
                          <p:cTn id="21" fill="hold">
                            <p:stCondLst>
                              <p:cond delay="1000"/>
                            </p:stCondLst>
                            <p:childTnLst>
                              <p:par>
                                <p:cTn id="22" presetID="26" presetClass="emph" presetSubtype="0" fill="hold" grpId="0" nodeType="afterEffect">
                                  <p:stCondLst>
                                    <p:cond delay="0"/>
                                  </p:stCondLst>
                                  <p:childTnLst>
                                    <p:animEffect transition="out" filter="fade">
                                      <p:cBhvr>
                                        <p:cTn id="23" dur="1500" tmFilter="0, 0; .2, .5; .8, .5; 1, 0"/>
                                        <p:tgtEl>
                                          <p:spTgt spid="14"/>
                                        </p:tgtEl>
                                      </p:cBhvr>
                                    </p:animEffect>
                                    <p:animScale>
                                      <p:cBhvr>
                                        <p:cTn id="24" dur="750" autoRev="1" fill="hold"/>
                                        <p:tgtEl>
                                          <p:spTgt spid="14"/>
                                        </p:tgtEl>
                                      </p:cBhvr>
                                      <p:by x="105000" y="105000"/>
                                    </p:animScale>
                                  </p:childTnLst>
                                </p:cTn>
                              </p:par>
                              <p:par>
                                <p:cTn id="25" presetID="26" presetClass="emph" presetSubtype="0" repeatCount="2000" fill="hold" grpId="0" nodeType="withEffect">
                                  <p:stCondLst>
                                    <p:cond delay="0"/>
                                  </p:stCondLst>
                                  <p:childTnLst>
                                    <p:animEffect transition="out" filter="fade">
                                      <p:cBhvr>
                                        <p:cTn id="26" dur="1500" tmFilter="0, 0; .2, .5; .8, .5; 1, 0"/>
                                        <p:tgtEl>
                                          <p:spTgt spid="16"/>
                                        </p:tgtEl>
                                      </p:cBhvr>
                                    </p:animEffect>
                                    <p:animScale>
                                      <p:cBhvr>
                                        <p:cTn id="27" dur="750" autoRev="1" fill="hold"/>
                                        <p:tgtEl>
                                          <p:spTgt spid="16"/>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2" presetClass="entr" presetSubtype="4" repeatCount="indefinite"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down)">
                                      <p:cBhvr>
                                        <p:cTn id="32" dur="2000"/>
                                        <p:tgtEl>
                                          <p:spTgt spid="25"/>
                                        </p:tgtEl>
                                      </p:cBhvr>
                                    </p:animEffect>
                                  </p:childTnLst>
                                </p:cTn>
                              </p:par>
                              <p:par>
                                <p:cTn id="33" presetID="22" presetClass="entr" presetSubtype="4" repeatCount="indefinite"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20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1" nodeType="click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1000" fill="hold"/>
                                        <p:tgtEl>
                                          <p:spTgt spid="18"/>
                                        </p:tgtEl>
                                        <p:attrNameLst>
                                          <p:attrName>ppt_x</p:attrName>
                                        </p:attrNameLst>
                                      </p:cBhvr>
                                      <p:tavLst>
                                        <p:tav tm="0">
                                          <p:val>
                                            <p:strVal val="#ppt_x"/>
                                          </p:val>
                                        </p:tav>
                                        <p:tav tm="100000">
                                          <p:val>
                                            <p:strVal val="#ppt_x"/>
                                          </p:val>
                                        </p:tav>
                                      </p:tavLst>
                                    </p:anim>
                                    <p:anim calcmode="lin" valueType="num">
                                      <p:cBhvr additive="base">
                                        <p:cTn id="41" dur="1000" fill="hold"/>
                                        <p:tgtEl>
                                          <p:spTgt spid="18"/>
                                        </p:tgtEl>
                                        <p:attrNameLst>
                                          <p:attrName>ppt_y</p:attrName>
                                        </p:attrNameLst>
                                      </p:cBhvr>
                                      <p:tavLst>
                                        <p:tav tm="0">
                                          <p:val>
                                            <p:strVal val="1+#ppt_h/2"/>
                                          </p:val>
                                        </p:tav>
                                        <p:tav tm="100000">
                                          <p:val>
                                            <p:strVal val="#ppt_y"/>
                                          </p:val>
                                        </p:tav>
                                      </p:tavLst>
                                    </p:anim>
                                  </p:childTnLst>
                                </p:cTn>
                              </p:par>
                              <p:par>
                                <p:cTn id="42" presetID="26" presetClass="emph" presetSubtype="0" repeatCount="indefinite" fill="hold" grpId="0" nodeType="withEffect">
                                  <p:stCondLst>
                                    <p:cond delay="0"/>
                                  </p:stCondLst>
                                  <p:endCondLst>
                                    <p:cond evt="onNext" delay="0">
                                      <p:tgtEl>
                                        <p:sldTgt/>
                                      </p:tgtEl>
                                    </p:cond>
                                  </p:endCondLst>
                                  <p:childTnLst>
                                    <p:animEffect transition="out" filter="fade">
                                      <p:cBhvr>
                                        <p:cTn id="43" dur="2000" tmFilter="0, 0; .2, .5; .8, .5; 1, 0"/>
                                        <p:tgtEl>
                                          <p:spTgt spid="18"/>
                                        </p:tgtEl>
                                      </p:cBhvr>
                                    </p:animEffect>
                                    <p:animScale>
                                      <p:cBhvr>
                                        <p:cTn id="44" dur="100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bldLvl="0" animBg="1"/>
      <p:bldP spid="16" grpId="0" bldLvl="0" animBg="1"/>
      <p:bldP spid="18" grpId="0"/>
      <p:bldP spid="1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5588" y="0"/>
            <a:ext cx="84931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0" name="Object 3"/>
          <p:cNvGraphicFramePr>
            <a:graphicFrameLocks noChangeAspect="1"/>
          </p:cNvGraphicFramePr>
          <p:nvPr/>
        </p:nvGraphicFramePr>
        <p:xfrm>
          <a:off x="755650" y="5589588"/>
          <a:ext cx="3632200" cy="695325"/>
        </p:xfrm>
        <a:graphic>
          <a:graphicData uri="http://schemas.openxmlformats.org/presentationml/2006/ole">
            <mc:AlternateContent xmlns:mc="http://schemas.openxmlformats.org/markup-compatibility/2006">
              <mc:Choice xmlns:v="urn:schemas-microsoft-com:vml" Requires="v">
                <p:oleObj spid="_x0000_s105512" name="Equation" r:id="rId2" imgW="2057400" imgH="393700" progId="Equation.3">
                  <p:embed/>
                </p:oleObj>
              </mc:Choice>
              <mc:Fallback>
                <p:oleObj name="Equation" r:id="rId2" imgW="2057400" imgH="3937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5589588"/>
                        <a:ext cx="3632200"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4"/>
          <p:cNvGraphicFramePr>
            <a:graphicFrameLocks noChangeAspect="1"/>
          </p:cNvGraphicFramePr>
          <p:nvPr/>
        </p:nvGraphicFramePr>
        <p:xfrm>
          <a:off x="755650" y="6067425"/>
          <a:ext cx="3508375" cy="790575"/>
        </p:xfrm>
        <a:graphic>
          <a:graphicData uri="http://schemas.openxmlformats.org/presentationml/2006/ole">
            <mc:AlternateContent xmlns:mc="http://schemas.openxmlformats.org/markup-compatibility/2006">
              <mc:Choice xmlns:v="urn:schemas-microsoft-com:vml" Requires="v">
                <p:oleObj spid="_x0000_s105513" name="Equation" r:id="rId4" imgW="1917700" imgH="431800" progId="Equation.3">
                  <p:embed/>
                </p:oleObj>
              </mc:Choice>
              <mc:Fallback>
                <p:oleObj name="Equation" r:id="rId4" imgW="1917700" imgH="4318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6067425"/>
                        <a:ext cx="3508375" cy="790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3" name="TextBox 4"/>
          <p:cNvSpPr txBox="1">
            <a:spLocks noChangeArrowheads="1"/>
          </p:cNvSpPr>
          <p:nvPr/>
        </p:nvSpPr>
        <p:spPr bwMode="auto">
          <a:xfrm>
            <a:off x="4859338" y="6237288"/>
            <a:ext cx="1225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lgn="ctr"/>
            <a:r>
              <a:rPr lang="en-US" altLang="zh-CN"/>
              <a:t>f=16%</a:t>
            </a:r>
            <a:endParaRPr lang="zh-CN" altLang="en-US"/>
          </a:p>
        </p:txBody>
      </p:sp>
      <p:sp>
        <p:nvSpPr>
          <p:cNvPr id="205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fld id="{8715EC32-4A28-455C-971E-C43416818470}" type="slidenum">
              <a:rPr kumimoji="0" lang="en-US" altLang="zh-CN" sz="1000"/>
            </a:fld>
            <a:endParaRPr kumimoji="0" lang="en-US" altLang="zh-CN" sz="1000"/>
          </a:p>
        </p:txBody>
      </p:sp>
    </p:spTree>
  </p:cSld>
  <p:clrMapOvr>
    <a:masterClrMapping/>
  </p:clrMapOvr>
  <p:transition>
    <p:pull dir="l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40200" y="188913"/>
            <a:ext cx="5003800"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2632075"/>
            <a:ext cx="4211638" cy="4225925"/>
          </a:xfrm>
          <a:noFill/>
        </p:spPr>
      </p:pic>
      <p:sp>
        <p:nvSpPr>
          <p:cNvPr id="54276" name="TextBox 5"/>
          <p:cNvSpPr txBox="1">
            <a:spLocks noChangeArrowheads="1"/>
          </p:cNvSpPr>
          <p:nvPr/>
        </p:nvSpPr>
        <p:spPr bwMode="auto">
          <a:xfrm>
            <a:off x="250825" y="549275"/>
            <a:ext cx="34575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r>
              <a:rPr lang="zh-CN" altLang="en-US" sz="2800" b="1" i="0"/>
              <a:t>莫尔条纹</a:t>
            </a:r>
            <a:endParaRPr lang="en-US" altLang="zh-CN" sz="2800" b="1" i="0"/>
          </a:p>
          <a:p>
            <a:r>
              <a:rPr lang="zh-CN" altLang="en-US" sz="2800" b="1" i="0"/>
              <a:t>（</a:t>
            </a:r>
            <a:r>
              <a:rPr lang="en-US" altLang="zh-CN" sz="2800" b="1" i="0"/>
              <a:t>moire fringe</a:t>
            </a:r>
            <a:r>
              <a:rPr lang="zh-CN" altLang="en-US" sz="2800" b="1" i="0"/>
              <a:t>）</a:t>
            </a:r>
            <a:endParaRPr lang="zh-CN" altLang="en-US" sz="2800" b="1" i="0"/>
          </a:p>
        </p:txBody>
      </p:sp>
      <p:sp>
        <p:nvSpPr>
          <p:cNvPr id="54277" name="矩形 6"/>
          <p:cNvSpPr>
            <a:spLocks noChangeArrowheads="1"/>
          </p:cNvSpPr>
          <p:nvPr/>
        </p:nvSpPr>
        <p:spPr bwMode="auto">
          <a:xfrm>
            <a:off x="4572000" y="5661025"/>
            <a:ext cx="457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lgn="ctr"/>
            <a:r>
              <a:rPr lang="en-US" altLang="zh-CN"/>
              <a:t>Z.Z. Chen et al. / Physica B 324 (2002) 59–62</a:t>
            </a:r>
            <a:endParaRPr lang="zh-CN" altLang="en-US"/>
          </a:p>
        </p:txBody>
      </p:sp>
      <p:sp>
        <p:nvSpPr>
          <p:cNvPr id="5427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fld id="{AF158ACF-1118-4078-ACA8-EA2EAEAFCE07}" type="slidenum">
              <a:rPr kumimoji="0" lang="en-US" altLang="zh-CN" sz="1200"/>
            </a:fld>
            <a:endParaRPr kumimoji="0" lang="en-US" altLang="zh-CN" sz="1200"/>
          </a:p>
        </p:txBody>
      </p:sp>
    </p:spTree>
  </p:cSld>
  <p:clrMapOvr>
    <a:masterClrMapping/>
  </p:clrMapOvr>
  <p:transition>
    <p:pull dir="l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7200" y="274638"/>
            <a:ext cx="8229600" cy="727075"/>
          </a:xfrm>
          <a:prstGeom prst="rect">
            <a:avLst/>
          </a:prstGeom>
        </p:spPr>
        <p:txBody>
          <a:bodyPr anchor="ctr">
            <a:normAutofit/>
            <a:scene3d>
              <a:camera prst="orthographicFront"/>
              <a:lightRig rig="soft" dir="t"/>
            </a:scene3d>
            <a:sp3d prstMaterial="softEdge">
              <a:bevelT w="25400" h="25400"/>
            </a:sp3d>
          </a:bodyPr>
          <a:lstStyle/>
          <a:p>
            <a:pPr algn="ctr">
              <a:defRPr/>
            </a:pPr>
            <a:r>
              <a:rPr kumimoji="0" lang="zh-CN" altLang="en-US" sz="4100" b="1" i="0" dirty="0">
                <a:solidFill>
                  <a:schemeClr val="tx2"/>
                </a:solidFill>
                <a:effectLst>
                  <a:outerShdw blurRad="31750" dist="25400" dir="5400000" algn="tl" rotWithShape="0">
                    <a:srgbClr val="000000">
                      <a:alpha val="25000"/>
                    </a:srgbClr>
                  </a:outerShdw>
                </a:effectLst>
                <a:latin typeface="+mj-lt"/>
                <a:cs typeface="+mj-cs"/>
              </a:rPr>
              <a:t>位错与柱状结构</a:t>
            </a:r>
            <a:endParaRPr kumimoji="0" lang="en-US" altLang="zh-CN" sz="4100" b="1" i="0" dirty="0">
              <a:solidFill>
                <a:schemeClr val="tx2"/>
              </a:solidFill>
              <a:effectLst>
                <a:outerShdw blurRad="31750" dist="25400" dir="5400000" algn="tl" rotWithShape="0">
                  <a:srgbClr val="000000">
                    <a:alpha val="25000"/>
                  </a:srgbClr>
                </a:outerShdw>
              </a:effectLst>
              <a:latin typeface="+mj-lt"/>
              <a:cs typeface="+mj-cs"/>
            </a:endParaRPr>
          </a:p>
        </p:txBody>
      </p:sp>
      <p:pic>
        <p:nvPicPr>
          <p:cNvPr id="55299"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1463" y="1611313"/>
            <a:ext cx="8377237"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fld id="{68CE301D-AE08-4005-BC68-9639BDD299BA}" type="slidenum">
              <a:rPr kumimoji="0" lang="en-US" altLang="zh-CN" sz="1200"/>
            </a:fld>
            <a:endParaRPr kumimoji="0" lang="en-US" altLang="zh-CN" sz="1200"/>
          </a:p>
        </p:txBody>
      </p:sp>
    </p:spTree>
  </p:cSld>
  <p:clrMapOvr>
    <a:masterClrMapping/>
  </p:clrMapOvr>
  <p:transition>
    <p:pull dir="l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0034" y="214290"/>
            <a:ext cx="4429418" cy="493148"/>
          </a:xfrm>
          <a:prstGeom prst="rect">
            <a:avLst/>
          </a:prstGeom>
          <a:noFill/>
        </p:spPr>
        <p:txBody>
          <a:bodyPr wrap="none" rtlCol="0" anchor="t">
            <a:spAutoFit/>
          </a:bodyPr>
          <a:lstStyle/>
          <a:p>
            <a:pPr>
              <a:lnSpc>
                <a:spcPct val="120000"/>
              </a:lnSpc>
              <a:spcBef>
                <a:spcPct val="20000"/>
              </a:spcBef>
              <a:buClr>
                <a:schemeClr val="tx2"/>
              </a:buClr>
              <a:buSzPct val="50000"/>
              <a:defRPr/>
            </a:pPr>
            <a:r>
              <a:rPr lang="en-US" altLang="zh-CN" b="1" i="0" dirty="0" smtClean="0">
                <a:sym typeface="+mn-ea"/>
              </a:rPr>
              <a:t>1.2.2 </a:t>
            </a:r>
            <a:r>
              <a:rPr lang="en-US" altLang="zh-CN" i="0" dirty="0" err="1" smtClean="0">
                <a:ea typeface="黑体" panose="02010609060101010101" pitchFamily="49" charset="-122"/>
                <a:cs typeface="Times New Roman" panose="02020603050405020304" pitchFamily="18" charset="0"/>
              </a:rPr>
              <a:t>SiC</a:t>
            </a:r>
            <a:r>
              <a:rPr lang="zh-CN" altLang="en-US" i="0" dirty="0" smtClean="0">
                <a:ea typeface="黑体" panose="02010609060101010101" pitchFamily="49" charset="-122"/>
                <a:cs typeface="Times New Roman" panose="02020603050405020304" pitchFamily="18" charset="0"/>
              </a:rPr>
              <a:t>材料</a:t>
            </a:r>
            <a:r>
              <a:rPr lang="zh-CN" altLang="en-US" b="1" i="0" dirty="0" smtClean="0">
                <a:sym typeface="+mn-ea"/>
              </a:rPr>
              <a:t>的优势特性与应用</a:t>
            </a:r>
            <a:endParaRPr lang="zh-CN" altLang="en-US" dirty="0"/>
          </a:p>
        </p:txBody>
      </p:sp>
      <p:pic>
        <p:nvPicPr>
          <p:cNvPr id="3" name="Picture 2"/>
          <p:cNvPicPr>
            <a:picLocks noChangeAspect="1"/>
          </p:cNvPicPr>
          <p:nvPr/>
        </p:nvPicPr>
        <p:blipFill>
          <a:blip r:embed="rId1"/>
          <a:stretch>
            <a:fillRect/>
          </a:stretch>
        </p:blipFill>
        <p:spPr>
          <a:xfrm>
            <a:off x="789348" y="707438"/>
            <a:ext cx="3825515" cy="6150562"/>
          </a:xfrm>
          <a:prstGeom prst="rect">
            <a:avLst/>
          </a:prstGeom>
          <a:noFill/>
          <a:ln w="9525">
            <a:noFill/>
          </a:ln>
        </p:spPr>
      </p:pic>
      <p:sp>
        <p:nvSpPr>
          <p:cNvPr id="4" name="TextBox 4"/>
          <p:cNvSpPr txBox="1"/>
          <p:nvPr/>
        </p:nvSpPr>
        <p:spPr>
          <a:xfrm>
            <a:off x="5379287" y="1509709"/>
            <a:ext cx="3478963" cy="4523105"/>
          </a:xfrm>
          <a:prstGeom prst="rect">
            <a:avLst/>
          </a:prstGeom>
          <a:noFill/>
          <a:ln w="9525">
            <a:noFill/>
          </a:ln>
        </p:spPr>
        <p:txBody>
          <a:bodyPr wrap="square">
            <a:spAutoFit/>
          </a:bodyPr>
          <a:lstStyle/>
          <a:p>
            <a:pPr eaLnBrk="0" hangingPunct="0"/>
            <a:r>
              <a:rPr lang="en-US" altLang="zh-CN" i="0" dirty="0">
                <a:latin typeface="Times New Roman" panose="02020603050405020304" pitchFamily="18" charset="0"/>
              </a:rPr>
              <a:t>SiC</a:t>
            </a:r>
            <a:r>
              <a:rPr lang="zh-CN" altLang="en-US" i="0" dirty="0">
                <a:latin typeface="Times New Roman" panose="02020603050405020304" pitchFamily="18" charset="0"/>
              </a:rPr>
              <a:t>多型体：目前已经发现有</a:t>
            </a:r>
            <a:r>
              <a:rPr lang="en-US" altLang="zh-CN" i="0" dirty="0">
                <a:latin typeface="Times New Roman" panose="02020603050405020304" pitchFamily="18" charset="0"/>
              </a:rPr>
              <a:t>200</a:t>
            </a:r>
            <a:r>
              <a:rPr lang="zh-CN" altLang="en-US" i="0" dirty="0">
                <a:latin typeface="Times New Roman" panose="02020603050405020304" pitchFamily="18" charset="0"/>
              </a:rPr>
              <a:t>多种，主要的有</a:t>
            </a:r>
            <a:r>
              <a:rPr lang="en-US" altLang="zh-CN" i="0" dirty="0">
                <a:latin typeface="Times New Roman" panose="02020603050405020304" pitchFamily="18" charset="0"/>
              </a:rPr>
              <a:t>3C</a:t>
            </a:r>
            <a:r>
              <a:rPr lang="zh-CN" altLang="en-US" i="0" dirty="0">
                <a:latin typeface="Times New Roman" panose="02020603050405020304" pitchFamily="18" charset="0"/>
              </a:rPr>
              <a:t>，</a:t>
            </a:r>
            <a:r>
              <a:rPr lang="en-US" altLang="zh-CN" i="0" dirty="0">
                <a:latin typeface="Times New Roman" panose="02020603050405020304" pitchFamily="18" charset="0"/>
              </a:rPr>
              <a:t>2H</a:t>
            </a:r>
            <a:r>
              <a:rPr lang="zh-CN" altLang="en-US" i="0" dirty="0">
                <a:latin typeface="Times New Roman" panose="02020603050405020304" pitchFamily="18" charset="0"/>
              </a:rPr>
              <a:t>，</a:t>
            </a:r>
            <a:r>
              <a:rPr lang="en-US" altLang="zh-CN" b="1" i="0" dirty="0">
                <a:solidFill>
                  <a:srgbClr val="FF0000"/>
                </a:solidFill>
                <a:latin typeface="Times New Roman" panose="02020603050405020304" pitchFamily="18" charset="0"/>
              </a:rPr>
              <a:t>4H</a:t>
            </a:r>
            <a:r>
              <a:rPr lang="zh-CN" altLang="en-US" i="0" dirty="0">
                <a:latin typeface="Times New Roman" panose="02020603050405020304" pitchFamily="18" charset="0"/>
              </a:rPr>
              <a:t>，</a:t>
            </a:r>
            <a:r>
              <a:rPr lang="en-US" altLang="zh-CN" i="0" dirty="0">
                <a:latin typeface="Times New Roman" panose="02020603050405020304" pitchFamily="18" charset="0"/>
              </a:rPr>
              <a:t>6H</a:t>
            </a:r>
            <a:r>
              <a:rPr lang="zh-CN" altLang="en-US" i="0" dirty="0">
                <a:latin typeface="Times New Roman" panose="02020603050405020304" pitchFamily="18" charset="0"/>
              </a:rPr>
              <a:t>，</a:t>
            </a:r>
            <a:r>
              <a:rPr lang="en-US" altLang="zh-CN" i="0" dirty="0">
                <a:latin typeface="Times New Roman" panose="02020603050405020304" pitchFamily="18" charset="0"/>
              </a:rPr>
              <a:t>8H</a:t>
            </a:r>
            <a:r>
              <a:rPr lang="zh-CN" altLang="en-US" i="0" dirty="0">
                <a:latin typeface="Times New Roman" panose="02020603050405020304" pitchFamily="18" charset="0"/>
              </a:rPr>
              <a:t>，</a:t>
            </a:r>
            <a:r>
              <a:rPr lang="en-US" altLang="zh-CN" i="0" dirty="0">
                <a:latin typeface="Times New Roman" panose="02020603050405020304" pitchFamily="18" charset="0"/>
              </a:rPr>
              <a:t>9R</a:t>
            </a:r>
            <a:r>
              <a:rPr lang="zh-CN" altLang="en-US" i="0" dirty="0">
                <a:latin typeface="Times New Roman" panose="02020603050405020304" pitchFamily="18" charset="0"/>
              </a:rPr>
              <a:t>，</a:t>
            </a:r>
            <a:r>
              <a:rPr lang="en-US" altLang="zh-CN" i="0" dirty="0">
                <a:latin typeface="Times New Roman" panose="02020603050405020304" pitchFamily="18" charset="0"/>
              </a:rPr>
              <a:t>10H</a:t>
            </a:r>
            <a:r>
              <a:rPr lang="zh-CN" altLang="en-US" i="0" dirty="0">
                <a:latin typeface="Times New Roman" panose="02020603050405020304" pitchFamily="18" charset="0"/>
              </a:rPr>
              <a:t>，</a:t>
            </a:r>
            <a:r>
              <a:rPr lang="en-US" altLang="zh-CN" i="0" dirty="0">
                <a:latin typeface="Times New Roman" panose="02020603050405020304" pitchFamily="18" charset="0"/>
              </a:rPr>
              <a:t>14H</a:t>
            </a:r>
            <a:r>
              <a:rPr lang="zh-CN" altLang="en-US" i="0" dirty="0">
                <a:latin typeface="Times New Roman" panose="02020603050405020304" pitchFamily="18" charset="0"/>
              </a:rPr>
              <a:t>，</a:t>
            </a:r>
            <a:r>
              <a:rPr lang="en-US" altLang="zh-CN" i="0" dirty="0">
                <a:latin typeface="Times New Roman" panose="02020603050405020304" pitchFamily="18" charset="0"/>
              </a:rPr>
              <a:t>15R</a:t>
            </a:r>
            <a:r>
              <a:rPr lang="zh-CN" altLang="en-US" i="0" dirty="0">
                <a:latin typeface="Times New Roman" panose="02020603050405020304" pitchFamily="18" charset="0"/>
              </a:rPr>
              <a:t>，</a:t>
            </a:r>
            <a:r>
              <a:rPr lang="en-US" altLang="zh-CN" i="0" dirty="0">
                <a:latin typeface="Times New Roman" panose="02020603050405020304" pitchFamily="18" charset="0"/>
              </a:rPr>
              <a:t>19R</a:t>
            </a:r>
            <a:r>
              <a:rPr lang="zh-CN" altLang="en-US" i="0" dirty="0">
                <a:latin typeface="Times New Roman" panose="02020603050405020304" pitchFamily="18" charset="0"/>
              </a:rPr>
              <a:t>，</a:t>
            </a:r>
            <a:r>
              <a:rPr lang="en-US" altLang="zh-CN" i="0" dirty="0">
                <a:latin typeface="Times New Roman" panose="02020603050405020304" pitchFamily="18" charset="0"/>
              </a:rPr>
              <a:t>20H</a:t>
            </a:r>
            <a:r>
              <a:rPr lang="zh-CN" altLang="en-US" i="0" dirty="0">
                <a:latin typeface="Times New Roman" panose="02020603050405020304" pitchFamily="18" charset="0"/>
              </a:rPr>
              <a:t>，</a:t>
            </a:r>
            <a:r>
              <a:rPr lang="en-US" altLang="zh-CN" i="0" dirty="0">
                <a:latin typeface="Times New Roman" panose="02020603050405020304" pitchFamily="18" charset="0"/>
              </a:rPr>
              <a:t>21H</a:t>
            </a:r>
            <a:r>
              <a:rPr lang="zh-CN" altLang="en-US" i="0" dirty="0">
                <a:latin typeface="Times New Roman" panose="02020603050405020304" pitchFamily="18" charset="0"/>
              </a:rPr>
              <a:t>，</a:t>
            </a:r>
            <a:r>
              <a:rPr lang="en-US" altLang="zh-CN" i="0" dirty="0">
                <a:latin typeface="Times New Roman" panose="02020603050405020304" pitchFamily="18" charset="0"/>
              </a:rPr>
              <a:t>24R</a:t>
            </a:r>
            <a:r>
              <a:rPr lang="zh-CN" altLang="en-US" i="0" dirty="0">
                <a:latin typeface="Times New Roman" panose="02020603050405020304" pitchFamily="18" charset="0"/>
              </a:rPr>
              <a:t>等。</a:t>
            </a:r>
            <a:r>
              <a:rPr lang="en-US" altLang="zh-CN" i="0" dirty="0">
                <a:latin typeface="Times New Roman" panose="02020603050405020304" pitchFamily="18" charset="0"/>
              </a:rPr>
              <a:t>C</a:t>
            </a:r>
            <a:r>
              <a:rPr lang="zh-CN" altLang="en-US" i="0" dirty="0">
                <a:latin typeface="Times New Roman" panose="02020603050405020304" pitchFamily="18" charset="0"/>
              </a:rPr>
              <a:t>，</a:t>
            </a:r>
            <a:r>
              <a:rPr lang="en-US" altLang="zh-CN" i="0" dirty="0">
                <a:latin typeface="Times New Roman" panose="02020603050405020304" pitchFamily="18" charset="0"/>
              </a:rPr>
              <a:t>H</a:t>
            </a:r>
            <a:r>
              <a:rPr lang="zh-CN" altLang="en-US" i="0" dirty="0">
                <a:latin typeface="Times New Roman" panose="02020603050405020304" pitchFamily="18" charset="0"/>
              </a:rPr>
              <a:t>，</a:t>
            </a:r>
            <a:r>
              <a:rPr lang="en-US" altLang="zh-CN" i="0" dirty="0">
                <a:latin typeface="Times New Roman" panose="02020603050405020304" pitchFamily="18" charset="0"/>
              </a:rPr>
              <a:t>R</a:t>
            </a:r>
            <a:r>
              <a:rPr lang="zh-CN" altLang="en-US" i="0" dirty="0">
                <a:latin typeface="Times New Roman" panose="02020603050405020304" pitchFamily="18" charset="0"/>
              </a:rPr>
              <a:t>分别代表立方，六方和菱形晶格。字母前的 数字则代表</a:t>
            </a:r>
            <a:r>
              <a:rPr lang="en-US" altLang="zh-CN" i="0" dirty="0">
                <a:latin typeface="Times New Roman" panose="02020603050405020304" pitchFamily="18" charset="0"/>
              </a:rPr>
              <a:t>Si-C</a:t>
            </a:r>
            <a:r>
              <a:rPr lang="zh-CN" altLang="en-US" i="0" dirty="0">
                <a:latin typeface="Times New Roman" panose="02020603050405020304" pitchFamily="18" charset="0"/>
              </a:rPr>
              <a:t>原子密排层的 数目。六方和菱形晶格的多形体称为</a:t>
            </a:r>
            <a:r>
              <a:rPr lang="el-GR" altLang="zh-CN" i="0" dirty="0">
                <a:latin typeface="Times New Roman" panose="02020603050405020304" pitchFamily="18" charset="0"/>
              </a:rPr>
              <a:t>α</a:t>
            </a:r>
            <a:r>
              <a:rPr lang="en-US" altLang="zh-CN" i="0" dirty="0">
                <a:latin typeface="Times New Roman" panose="02020603050405020304" pitchFamily="18" charset="0"/>
              </a:rPr>
              <a:t>-SiC</a:t>
            </a:r>
            <a:r>
              <a:rPr lang="zh-CN" altLang="en-US" i="0" dirty="0">
                <a:latin typeface="Times New Roman" panose="02020603050405020304" pitchFamily="18" charset="0"/>
              </a:rPr>
              <a:t>，</a:t>
            </a:r>
            <a:r>
              <a:rPr lang="en-US" altLang="zh-CN" i="0" dirty="0">
                <a:latin typeface="Times New Roman" panose="02020603050405020304" pitchFamily="18" charset="0"/>
              </a:rPr>
              <a:t>3C-SiC</a:t>
            </a:r>
            <a:r>
              <a:rPr lang="zh-CN" altLang="en-US" i="0" dirty="0">
                <a:latin typeface="Times New Roman" panose="02020603050405020304" pitchFamily="18" charset="0"/>
              </a:rPr>
              <a:t>称为</a:t>
            </a:r>
            <a:r>
              <a:rPr lang="el-GR" altLang="zh-CN" i="0" dirty="0">
                <a:latin typeface="Times New Roman" panose="02020603050405020304" pitchFamily="18" charset="0"/>
              </a:rPr>
              <a:t>β</a:t>
            </a:r>
            <a:r>
              <a:rPr lang="en-US" altLang="zh-CN" i="0" dirty="0">
                <a:latin typeface="Times New Roman" panose="02020603050405020304" pitchFamily="18" charset="0"/>
              </a:rPr>
              <a:t>-SiC</a:t>
            </a:r>
            <a:r>
              <a:rPr lang="zh-CN" altLang="en-US" i="0" dirty="0">
                <a:latin typeface="Times New Roman" panose="02020603050405020304" pitchFamily="18" charset="0"/>
              </a:rPr>
              <a:t>。</a:t>
            </a:r>
            <a:endParaRPr lang="zh-CN" altLang="en-US" i="0" dirty="0">
              <a:latin typeface="Times New Roman" panose="02020603050405020304" pitchFamily="18" charset="0"/>
            </a:endParaRPr>
          </a:p>
        </p:txBody>
      </p:sp>
      <p:sp>
        <p:nvSpPr>
          <p:cNvPr id="5" name="文本框 4"/>
          <p:cNvSpPr txBox="1"/>
          <p:nvPr/>
        </p:nvSpPr>
        <p:spPr>
          <a:xfrm>
            <a:off x="5508104" y="620688"/>
            <a:ext cx="2808312" cy="461665"/>
          </a:xfrm>
          <a:prstGeom prst="rect">
            <a:avLst/>
          </a:prstGeom>
          <a:noFill/>
        </p:spPr>
        <p:txBody>
          <a:bodyPr wrap="square" rtlCol="0">
            <a:spAutoFit/>
          </a:bodyPr>
          <a:lstStyle/>
          <a:p>
            <a:r>
              <a:rPr lang="en-US" altLang="zh-CN" b="1" i="0" dirty="0" err="1" smtClean="0"/>
              <a:t>SiC</a:t>
            </a:r>
            <a:r>
              <a:rPr lang="zh-CN" altLang="en-US" b="1" i="0" dirty="0" smtClean="0"/>
              <a:t>晶体结构</a:t>
            </a:r>
            <a:endParaRPr lang="zh-CN" altLang="en-US" b="1" i="0" dirty="0"/>
          </a:p>
        </p:txBody>
      </p:sp>
      <p:sp>
        <p:nvSpPr>
          <p:cNvPr id="6" name="灯片编号占位符 5"/>
          <p:cNvSpPr>
            <a:spLocks noGrp="1"/>
          </p:cNvSpPr>
          <p:nvPr>
            <p:ph type="sldNum" sz="quarter" idx="12"/>
          </p:nvPr>
        </p:nvSpPr>
        <p:spPr/>
        <p:txBody>
          <a:bodyPr/>
          <a:lstStyle/>
          <a:p>
            <a:pPr algn="ctr">
              <a:buNone/>
            </a:pPr>
            <a:fld id="{9A0DB2DC-4C9A-4742-B13C-FB6460FD3503}" type="slidenum">
              <a:rPr lang="en-US" altLang="zh-CN" i="0" smtClean="0"/>
            </a:fld>
            <a:endParaRPr lang="en-US" altLang="zh-CN" i="0" dirty="0" smtClean="0"/>
          </a:p>
        </p:txBody>
      </p:sp>
    </p:spTree>
  </p:cSld>
  <p:clrMapOvr>
    <a:masterClrMapping/>
  </p:clrMapOvr>
  <p:transition>
    <p:pull dir="l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3" name="Text Box 2"/>
          <p:cNvSpPr txBox="1">
            <a:spLocks noChangeArrowheads="1"/>
          </p:cNvSpPr>
          <p:nvPr/>
        </p:nvSpPr>
        <p:spPr bwMode="auto">
          <a:xfrm>
            <a:off x="438150" y="838200"/>
            <a:ext cx="8705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anose="020F0502020204030204" charset="0"/>
                <a:ea typeface="宋体" panose="02010600030101010101" pitchFamily="2" charset="-122"/>
              </a:defRPr>
            </a:lvl1pPr>
            <a:lvl2pPr>
              <a:defRPr sz="2800">
                <a:solidFill>
                  <a:schemeClr val="tx1"/>
                </a:solidFill>
                <a:latin typeface="Calibri" panose="020F0502020204030204" charset="0"/>
                <a:ea typeface="宋体" panose="02010600030101010101" pitchFamily="2" charset="-122"/>
              </a:defRPr>
            </a:lvl2pPr>
            <a:lvl3pPr>
              <a:defRPr sz="2400">
                <a:solidFill>
                  <a:schemeClr val="tx1"/>
                </a:solidFill>
                <a:latin typeface="Calibri" panose="020F0502020204030204" charset="0"/>
                <a:ea typeface="宋体" panose="02010600030101010101" pitchFamily="2" charset="-122"/>
              </a:defRPr>
            </a:lvl3pPr>
            <a:lvl4pPr>
              <a:defRPr sz="2000">
                <a:solidFill>
                  <a:schemeClr val="tx1"/>
                </a:solidFill>
                <a:latin typeface="Calibri" panose="020F0502020204030204" charset="0"/>
                <a:ea typeface="宋体" panose="02010600030101010101" pitchFamily="2" charset="-122"/>
              </a:defRPr>
            </a:lvl4pPr>
            <a:lvl5pPr>
              <a:defRPr sz="2000">
                <a:solidFill>
                  <a:schemeClr val="tx1"/>
                </a:solidFill>
                <a:latin typeface="Calibri" panose="020F0502020204030204" charset="0"/>
                <a:ea typeface="宋体" panose="02010600030101010101" pitchFamily="2" charset="-122"/>
              </a:defRPr>
            </a:lvl5pPr>
            <a:lvl6pPr eaLnBrk="0" fontAlgn="base" hangingPunct="0">
              <a:spcAft>
                <a:spcPct val="0"/>
              </a:spcAft>
              <a:buChar char="»"/>
              <a:defRPr sz="2000">
                <a:solidFill>
                  <a:schemeClr val="tx1"/>
                </a:solidFill>
                <a:latin typeface="Calibri" panose="020F0502020204030204" charset="0"/>
                <a:ea typeface="宋体" panose="02010600030101010101" pitchFamily="2" charset="-122"/>
              </a:defRPr>
            </a:lvl6pPr>
            <a:lvl7pPr eaLnBrk="0" fontAlgn="base" hangingPunct="0">
              <a:spcAft>
                <a:spcPct val="0"/>
              </a:spcAft>
              <a:buChar char="»"/>
              <a:defRPr sz="2000">
                <a:solidFill>
                  <a:schemeClr val="tx1"/>
                </a:solidFill>
                <a:latin typeface="Calibri" panose="020F0502020204030204" charset="0"/>
                <a:ea typeface="宋体" panose="02010600030101010101" pitchFamily="2" charset="-122"/>
              </a:defRPr>
            </a:lvl7pPr>
            <a:lvl8pPr eaLnBrk="0" fontAlgn="base" hangingPunct="0">
              <a:spcAft>
                <a:spcPct val="0"/>
              </a:spcAft>
              <a:buChar char="»"/>
              <a:defRPr sz="2000">
                <a:solidFill>
                  <a:schemeClr val="tx1"/>
                </a:solidFill>
                <a:latin typeface="Calibri" panose="020F0502020204030204" charset="0"/>
                <a:ea typeface="宋体" panose="02010600030101010101" pitchFamily="2" charset="-122"/>
              </a:defRPr>
            </a:lvl8pPr>
            <a:lvl9pPr eaLnBrk="0" fontAlgn="base" hangingPunct="0">
              <a:spcAft>
                <a:spcPct val="0"/>
              </a:spcAft>
              <a:buChar char="»"/>
              <a:defRPr sz="2000">
                <a:solidFill>
                  <a:schemeClr val="tx1"/>
                </a:solidFill>
                <a:latin typeface="Calibri" panose="020F050202020403020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defRPr/>
            </a:pPr>
            <a:endParaRPr kumimoji="0" lang="zh-CN" altLang="zh-CN" sz="2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4" name="矩形 15"/>
          <p:cNvSpPr>
            <a:spLocks noChangeArrowheads="1"/>
          </p:cNvSpPr>
          <p:nvPr/>
        </p:nvSpPr>
        <p:spPr bwMode="auto">
          <a:xfrm>
            <a:off x="0" y="188640"/>
            <a:ext cx="91440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3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缺陷</a:t>
            </a:r>
            <a:r>
              <a:rPr kumimoji="0" lang="zh-CN" altLang="en-US" sz="3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控制：</a:t>
            </a:r>
            <a:r>
              <a:rPr kumimoji="0" lang="zh-CN" altLang="zh-CN" sz="3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氮化物半导体发展的</a:t>
            </a:r>
            <a:r>
              <a:rPr kumimoji="0" lang="zh-CN" altLang="en-US" sz="3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重大问题</a:t>
            </a:r>
            <a:endParaRPr kumimoji="0" lang="zh-CN" altLang="en-US" sz="3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sp>
        <p:nvSpPr>
          <p:cNvPr id="5" name="Line 4"/>
          <p:cNvSpPr>
            <a:spLocks noChangeShapeType="1"/>
          </p:cNvSpPr>
          <p:nvPr/>
        </p:nvSpPr>
        <p:spPr bwMode="auto">
          <a:xfrm>
            <a:off x="0" y="908720"/>
            <a:ext cx="9144000" cy="0"/>
          </a:xfrm>
          <a:prstGeom prst="line">
            <a:avLst/>
          </a:prstGeom>
          <a:noFill/>
          <a:ln w="50800">
            <a:solidFill>
              <a:srgbClr val="33CCCC"/>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nvGrpSpPr>
          <p:cNvPr id="6" name="组合 5"/>
          <p:cNvGrpSpPr/>
          <p:nvPr/>
        </p:nvGrpSpPr>
        <p:grpSpPr>
          <a:xfrm>
            <a:off x="452806" y="2002526"/>
            <a:ext cx="1749425" cy="3153747"/>
            <a:chOff x="452806" y="2002526"/>
            <a:chExt cx="1749425" cy="3153747"/>
          </a:xfrm>
        </p:grpSpPr>
        <p:pic>
          <p:nvPicPr>
            <p:cNvPr id="7" name="Picture 2" descr="Fig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2806" y="2587698"/>
              <a:ext cx="1749425"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10"/>
            <p:cNvSpPr>
              <a:spLocks noChangeArrowheads="1"/>
            </p:cNvSpPr>
            <p:nvPr/>
          </p:nvSpPr>
          <p:spPr bwMode="auto">
            <a:xfrm>
              <a:off x="714744" y="2002526"/>
              <a:ext cx="1439862" cy="455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just" defTabSz="914400" rtl="0" eaLnBrk="1" fontAlgn="auto" latinLnBrk="0" hangingPunct="1">
                <a:lnSpc>
                  <a:spcPts val="32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高缺陷密度</a:t>
              </a:r>
              <a:endParaRPr kumimoji="0" lang="zh-CN" altLang="en-US" sz="18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endParaRPr>
            </a:p>
          </p:txBody>
        </p:sp>
      </p:grpSp>
      <p:sp>
        <p:nvSpPr>
          <p:cNvPr id="9" name="Line 65"/>
          <p:cNvSpPr>
            <a:spLocks noChangeShapeType="1"/>
          </p:cNvSpPr>
          <p:nvPr/>
        </p:nvSpPr>
        <p:spPr bwMode="auto">
          <a:xfrm flipV="1">
            <a:off x="2411781" y="2697486"/>
            <a:ext cx="576000" cy="0"/>
          </a:xfrm>
          <a:prstGeom prst="line">
            <a:avLst/>
          </a:prstGeom>
          <a:noFill/>
          <a:ln w="69850">
            <a:solidFill>
              <a:srgbClr val="3399FF"/>
            </a:solidFill>
            <a:round/>
            <a:tailEnd type="triangle" w="med" len="med"/>
          </a:ln>
          <a:extLst>
            <a:ext uri="{909E8E84-426E-40DD-AFC4-6F175D3DCCD1}">
              <a14:hiddenFill xmlns:a14="http://schemas.microsoft.com/office/drawing/2010/main">
                <a:noFill/>
              </a14:hiddenFill>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0" name="Line 65"/>
          <p:cNvSpPr>
            <a:spLocks noChangeShapeType="1"/>
          </p:cNvSpPr>
          <p:nvPr/>
        </p:nvSpPr>
        <p:spPr bwMode="auto">
          <a:xfrm>
            <a:off x="2399081" y="4653136"/>
            <a:ext cx="576000" cy="0"/>
          </a:xfrm>
          <a:prstGeom prst="line">
            <a:avLst/>
          </a:prstGeom>
          <a:noFill/>
          <a:ln w="69850">
            <a:solidFill>
              <a:srgbClr val="3399FF"/>
            </a:solidFill>
            <a:round/>
            <a:tailEnd type="triangle" w="med" len="med"/>
          </a:ln>
          <a:extLst>
            <a:ext uri="{909E8E84-426E-40DD-AFC4-6F175D3DCCD1}">
              <a14:hiddenFill xmlns:a14="http://schemas.microsoft.com/office/drawing/2010/main">
                <a:noFill/>
              </a14:hiddenFill>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1" name="矩形 13"/>
          <p:cNvSpPr>
            <a:spLocks noChangeArrowheads="1"/>
          </p:cNvSpPr>
          <p:nvPr/>
        </p:nvSpPr>
        <p:spPr bwMode="auto">
          <a:xfrm>
            <a:off x="2348282" y="1774178"/>
            <a:ext cx="7747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光电</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器件</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2" name="矩形 14"/>
          <p:cNvSpPr>
            <a:spLocks noChangeArrowheads="1"/>
          </p:cNvSpPr>
          <p:nvPr/>
        </p:nvSpPr>
        <p:spPr bwMode="auto">
          <a:xfrm>
            <a:off x="2362922" y="5001054"/>
            <a:ext cx="708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电子</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器件</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3" name="Line 65"/>
          <p:cNvSpPr>
            <a:spLocks noChangeShapeType="1"/>
          </p:cNvSpPr>
          <p:nvPr/>
        </p:nvSpPr>
        <p:spPr bwMode="auto">
          <a:xfrm>
            <a:off x="5850306" y="2647176"/>
            <a:ext cx="540000" cy="0"/>
          </a:xfrm>
          <a:prstGeom prst="line">
            <a:avLst/>
          </a:prstGeom>
          <a:noFill/>
          <a:ln w="69850">
            <a:solidFill>
              <a:srgbClr val="3399FF"/>
            </a:solidFill>
            <a:round/>
            <a:tailEnd type="triangle" w="med" len="med"/>
          </a:ln>
          <a:extLst>
            <a:ext uri="{909E8E84-426E-40DD-AFC4-6F175D3DCCD1}">
              <a14:hiddenFill xmlns:a14="http://schemas.microsoft.com/office/drawing/2010/main">
                <a:noFill/>
              </a14:hiddenFill>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nvGrpSpPr>
          <p:cNvPr id="14" name="组合 13"/>
          <p:cNvGrpSpPr/>
          <p:nvPr/>
        </p:nvGrpSpPr>
        <p:grpSpPr>
          <a:xfrm>
            <a:off x="6477369" y="1851098"/>
            <a:ext cx="2262187" cy="2139726"/>
            <a:chOff x="6477369" y="1851098"/>
            <a:chExt cx="2262187" cy="2139726"/>
          </a:xfrm>
        </p:grpSpPr>
        <p:pic>
          <p:nvPicPr>
            <p:cNvPr id="15" name="图片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369" y="1851098"/>
              <a:ext cx="2214562"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0"/>
            <p:cNvSpPr>
              <a:spLocks noChangeArrowheads="1"/>
            </p:cNvSpPr>
            <p:nvPr/>
          </p:nvSpPr>
          <p:spPr bwMode="auto">
            <a:xfrm>
              <a:off x="6580556" y="3466949"/>
              <a:ext cx="215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发光内量子效率随位错密度降低</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grpSp>
        <p:nvGrpSpPr>
          <p:cNvPr id="17" name="组合 16"/>
          <p:cNvGrpSpPr/>
          <p:nvPr/>
        </p:nvGrpSpPr>
        <p:grpSpPr>
          <a:xfrm>
            <a:off x="6523406" y="3970410"/>
            <a:ext cx="2163763" cy="1912441"/>
            <a:chOff x="6523406" y="3970410"/>
            <a:chExt cx="2163763" cy="1912441"/>
          </a:xfrm>
        </p:grpSpPr>
        <p:sp>
          <p:nvSpPr>
            <p:cNvPr id="18" name="矩形 17"/>
            <p:cNvSpPr>
              <a:spLocks noChangeArrowheads="1"/>
            </p:cNvSpPr>
            <p:nvPr/>
          </p:nvSpPr>
          <p:spPr bwMode="auto">
            <a:xfrm>
              <a:off x="6742481" y="5358976"/>
              <a:ext cx="1871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电子器件性能随维持密度恶化</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pic>
          <p:nvPicPr>
            <p:cNvPr id="19" name="Picture 23" descr="D:\Conference\CS MANTECH_2012\Presentation\Figure\Current Collapse.TIF"/>
            <p:cNvPicPr>
              <a:picLocks noChangeAspect="1" noChangeArrowheads="1"/>
            </p:cNvPicPr>
            <p:nvPr/>
          </p:nvPicPr>
          <p:blipFill>
            <a:blip r:embed="rId3" cstate="print">
              <a:extLst>
                <a:ext uri="{28A0092B-C50C-407E-A947-70E740481C1C}">
                  <a14:useLocalDpi xmlns:a14="http://schemas.microsoft.com/office/drawing/2010/main" val="0"/>
                </a:ext>
              </a:extLst>
            </a:blip>
            <a:srcRect l="7803" t="4100" r="5923" b="2573"/>
            <a:stretch>
              <a:fillRect/>
            </a:stretch>
          </p:blipFill>
          <p:spPr bwMode="auto">
            <a:xfrm>
              <a:off x="6523406" y="3970410"/>
              <a:ext cx="2163763"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Line 65"/>
          <p:cNvSpPr>
            <a:spLocks noChangeShapeType="1"/>
          </p:cNvSpPr>
          <p:nvPr/>
        </p:nvSpPr>
        <p:spPr bwMode="auto">
          <a:xfrm flipV="1">
            <a:off x="5850306" y="4687835"/>
            <a:ext cx="540000" cy="0"/>
          </a:xfrm>
          <a:prstGeom prst="line">
            <a:avLst/>
          </a:prstGeom>
          <a:noFill/>
          <a:ln w="69850">
            <a:solidFill>
              <a:srgbClr val="3399FF"/>
            </a:solidFill>
            <a:round/>
            <a:tailEnd type="triangle" w="med" len="med"/>
          </a:ln>
          <a:extLst>
            <a:ext uri="{909E8E84-426E-40DD-AFC4-6F175D3DCCD1}">
              <a14:hiddenFill xmlns:a14="http://schemas.microsoft.com/office/drawing/2010/main">
                <a:noFill/>
              </a14:hiddenFill>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1" name="矩形 8"/>
          <p:cNvSpPr>
            <a:spLocks noChangeArrowheads="1"/>
          </p:cNvSpPr>
          <p:nvPr/>
        </p:nvSpPr>
        <p:spPr bwMode="auto">
          <a:xfrm>
            <a:off x="21431" y="1089236"/>
            <a:ext cx="91440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1" fontAlgn="auto" latinLnBrk="0" hangingPunct="1">
              <a:lnSpc>
                <a:spcPts val="3200"/>
              </a:lnSpc>
              <a:spcBef>
                <a:spcPts val="0"/>
              </a:spcBef>
              <a:spcAft>
                <a:spcPts val="0"/>
              </a:spcAft>
              <a:buClrTx/>
              <a:buSzTx/>
              <a:buFontTx/>
              <a:buNone/>
              <a:defRPr/>
            </a:pPr>
            <a:r>
              <a:rPr kumimoji="0" lang="zh-CN" altLang="zh-CN" sz="2400" b="1" i="0" u="none" strike="noStrike" kern="1200" cap="none" spc="0" normalizeH="0" baseline="0" noProof="0" dirty="0">
                <a:ln>
                  <a:noFill/>
                </a:ln>
                <a:solidFill>
                  <a:srgbClr val="0033CC"/>
                </a:solidFill>
                <a:effectLst/>
                <a:uLnTx/>
                <a:uFillTx/>
                <a:latin typeface="微软雅黑" panose="020B0503020204020204" charset="-122"/>
                <a:ea typeface="微软雅黑" panose="020B0503020204020204" charset="-122"/>
                <a:cs typeface="+mn-cs"/>
              </a:rPr>
              <a:t>高缺陷密度严重影响器件和系统性能</a:t>
            </a:r>
            <a:endParaRPr kumimoji="0" lang="zh-CN" altLang="en-US" sz="2400" b="1" i="0" u="none" strike="noStrike" kern="1200" cap="none" spc="0" normalizeH="0" baseline="0" noProof="0" dirty="0">
              <a:ln>
                <a:noFill/>
              </a:ln>
              <a:solidFill>
                <a:srgbClr val="0033CC"/>
              </a:solidFill>
              <a:effectLst/>
              <a:uLnTx/>
              <a:uFillTx/>
              <a:latin typeface="微软雅黑" panose="020B0503020204020204" charset="-122"/>
              <a:ea typeface="微软雅黑" panose="020B0503020204020204" charset="-122"/>
              <a:cs typeface="+mn-cs"/>
            </a:endParaRPr>
          </a:p>
        </p:txBody>
      </p:sp>
      <p:sp>
        <p:nvSpPr>
          <p:cNvPr id="22" name="矩形 8"/>
          <p:cNvSpPr>
            <a:spLocks noChangeArrowheads="1"/>
          </p:cNvSpPr>
          <p:nvPr/>
        </p:nvSpPr>
        <p:spPr bwMode="auto">
          <a:xfrm>
            <a:off x="323850" y="6021388"/>
            <a:ext cx="8424863" cy="46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1" fontAlgn="auto" latinLnBrk="0" hangingPunct="1">
              <a:lnSpc>
                <a:spcPts val="3200"/>
              </a:lnSpc>
              <a:spcBef>
                <a:spcPts val="0"/>
              </a:spcBef>
              <a:spcAft>
                <a:spcPts val="0"/>
              </a:spcAft>
              <a:buClrTx/>
              <a:buSzTx/>
              <a:buFontTx/>
              <a:buNone/>
              <a:defRPr/>
            </a:pPr>
            <a:r>
              <a:rPr kumimoji="0" lang="zh-CN" altLang="zh-CN" sz="22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大失配异质外延中的缺陷控制是重大技术问题，也是世界性难题</a:t>
            </a:r>
            <a:endParaRPr kumimoji="0" lang="zh-CN" altLang="en-US" sz="22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endParaRPr>
          </a:p>
        </p:txBody>
      </p:sp>
      <p:sp>
        <p:nvSpPr>
          <p:cNvPr id="23" name="AutoShape 45"/>
          <p:cNvSpPr>
            <a:spLocks noChangeArrowheads="1"/>
          </p:cNvSpPr>
          <p:nvPr/>
        </p:nvSpPr>
        <p:spPr bwMode="auto">
          <a:xfrm>
            <a:off x="395104" y="5957094"/>
            <a:ext cx="8282353" cy="503237"/>
          </a:xfrm>
          <a:prstGeom prst="flowChartAlternateProcess">
            <a:avLst/>
          </a:prstGeom>
          <a:noFill/>
          <a:ln w="25400">
            <a:solidFill>
              <a:srgbClr val="0033CC"/>
            </a:solidFill>
            <a:miter lim="800000"/>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1" lang="zh-CN" altLang="zh-CN" sz="1800" b="1" i="0" u="none" strike="noStrike" kern="1200" cap="none" spc="0" normalizeH="0" baseline="0" noProof="0">
              <a:ln>
                <a:noFill/>
              </a:ln>
              <a:solidFill>
                <a:prstClr val="black"/>
              </a:solidFill>
              <a:effectLst/>
              <a:uLnTx/>
              <a:uFillTx/>
              <a:latin typeface="Gulim" panose="020B0600000101010101" pitchFamily="34" charset="-127"/>
              <a:ea typeface="Gulim" panose="020B0600000101010101" pitchFamily="34" charset="-127"/>
              <a:cs typeface="+mn-cs"/>
            </a:endParaRPr>
          </a:p>
        </p:txBody>
      </p:sp>
      <p:pic>
        <p:nvPicPr>
          <p:cNvPr id="24" name="图片 23"/>
          <p:cNvPicPr>
            <a:picLocks noChangeAspect="1"/>
          </p:cNvPicPr>
          <p:nvPr/>
        </p:nvPicPr>
        <p:blipFill>
          <a:blip r:embed="rId4"/>
          <a:stretch>
            <a:fillRect/>
          </a:stretch>
        </p:blipFill>
        <p:spPr>
          <a:xfrm>
            <a:off x="3183697" y="1704513"/>
            <a:ext cx="2497069" cy="2050290"/>
          </a:xfrm>
          <a:prstGeom prst="rect">
            <a:avLst/>
          </a:prstGeom>
        </p:spPr>
      </p:pic>
      <p:pic>
        <p:nvPicPr>
          <p:cNvPr id="25" name="图片 24"/>
          <p:cNvPicPr>
            <a:picLocks noChangeAspect="1"/>
          </p:cNvPicPr>
          <p:nvPr/>
        </p:nvPicPr>
        <p:blipFill>
          <a:blip r:embed="rId5"/>
          <a:stretch>
            <a:fillRect/>
          </a:stretch>
        </p:blipFill>
        <p:spPr>
          <a:xfrm>
            <a:off x="3175377" y="3740760"/>
            <a:ext cx="2497069" cy="1921795"/>
          </a:xfrm>
          <a:prstGeom prst="rect">
            <a:avLst/>
          </a:prstGeom>
        </p:spPr>
      </p:pic>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1000" tmFilter="0, 0; .2, .5; .8, .5; 1, 0"/>
                                        <p:tgtEl>
                                          <p:spTgt spid="21"/>
                                        </p:tgtEl>
                                      </p:cBhvr>
                                    </p:animEffect>
                                    <p:animScale>
                                      <p:cBhvr>
                                        <p:cTn id="7" dur="500" autoRev="1" fill="hold"/>
                                        <p:tgtEl>
                                          <p:spTgt spid="21"/>
                                        </p:tgtEl>
                                      </p:cBhvr>
                                      <p:by x="105000" y="105000"/>
                                    </p:animScale>
                                  </p:childTnLst>
                                </p:cTn>
                              </p:par>
                              <p:par>
                                <p:cTn id="8" presetID="26" presetClass="emph" presetSubtype="0" fill="hold" nodeType="withEffect">
                                  <p:stCondLst>
                                    <p:cond delay="0"/>
                                  </p:stCondLst>
                                  <p:childTnLst>
                                    <p:animEffect transition="out" filter="fade">
                                      <p:cBhvr>
                                        <p:cTn id="9" dur="1000" tmFilter="0, 0; .2, .5; .8, .5; 1, 0"/>
                                        <p:tgtEl>
                                          <p:spTgt spid="6"/>
                                        </p:tgtEl>
                                      </p:cBhvr>
                                    </p:animEffect>
                                    <p:animScale>
                                      <p:cBhvr>
                                        <p:cTn id="10" dur="500" autoRev="1" fill="hold"/>
                                        <p:tgtEl>
                                          <p:spTgt spid="6"/>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1500" tmFilter="0, 0; .2, .5; .8, .5; 1, 0"/>
                                        <p:tgtEl>
                                          <p:spTgt spid="11"/>
                                        </p:tgtEl>
                                      </p:cBhvr>
                                    </p:animEffect>
                                    <p:animScale>
                                      <p:cBhvr>
                                        <p:cTn id="15" dur="750" autoRev="1" fill="hold"/>
                                        <p:tgtEl>
                                          <p:spTgt spid="11"/>
                                        </p:tgtEl>
                                      </p:cBhvr>
                                      <p:by x="105000" y="105000"/>
                                    </p:animScale>
                                  </p:childTnLst>
                                </p:cTn>
                              </p:par>
                            </p:childTnLst>
                          </p:cTn>
                        </p:par>
                        <p:par>
                          <p:cTn id="16" fill="hold">
                            <p:stCondLst>
                              <p:cond delay="1500"/>
                            </p:stCondLst>
                            <p:childTnLst>
                              <p:par>
                                <p:cTn id="17" presetID="26" presetClass="emph" presetSubtype="0" fill="hold" nodeType="afterEffect">
                                  <p:stCondLst>
                                    <p:cond delay="0"/>
                                  </p:stCondLst>
                                  <p:childTnLst>
                                    <p:animEffect transition="out" filter="fade">
                                      <p:cBhvr>
                                        <p:cTn id="18" dur="2000" tmFilter="0, 0; .2, .5; .8, .5; 1, 0"/>
                                        <p:tgtEl>
                                          <p:spTgt spid="14"/>
                                        </p:tgtEl>
                                      </p:cBhvr>
                                    </p:animEffect>
                                    <p:animScale>
                                      <p:cBhvr>
                                        <p:cTn id="19" dur="1000" autoRev="1" fill="hold"/>
                                        <p:tgtEl>
                                          <p:spTgt spid="14"/>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grpId="0" nodeType="clickEffect">
                                  <p:stCondLst>
                                    <p:cond delay="0"/>
                                  </p:stCondLst>
                                  <p:childTnLst>
                                    <p:animEffect transition="out" filter="fade">
                                      <p:cBhvr>
                                        <p:cTn id="23" dur="1000" tmFilter="0, 0; .2, .5; .8, .5; 1, 0"/>
                                        <p:tgtEl>
                                          <p:spTgt spid="12"/>
                                        </p:tgtEl>
                                      </p:cBhvr>
                                    </p:animEffect>
                                    <p:animScale>
                                      <p:cBhvr>
                                        <p:cTn id="24" dur="500" autoRev="1" fill="hold"/>
                                        <p:tgtEl>
                                          <p:spTgt spid="12"/>
                                        </p:tgtEl>
                                      </p:cBhvr>
                                      <p:by x="105000" y="105000"/>
                                    </p:animScale>
                                  </p:childTnLst>
                                </p:cTn>
                              </p:par>
                            </p:childTnLst>
                          </p:cTn>
                        </p:par>
                        <p:par>
                          <p:cTn id="25" fill="hold">
                            <p:stCondLst>
                              <p:cond delay="1000"/>
                            </p:stCondLst>
                            <p:childTnLst>
                              <p:par>
                                <p:cTn id="26" presetID="26" presetClass="emph" presetSubtype="0" repeatCount="2000" fill="hold" nodeType="afterEffect">
                                  <p:stCondLst>
                                    <p:cond delay="0"/>
                                  </p:stCondLst>
                                  <p:childTnLst>
                                    <p:animEffect transition="out" filter="fade">
                                      <p:cBhvr>
                                        <p:cTn id="27" dur="2000" tmFilter="0, 0; .2, .5; .8, .5; 1, 0"/>
                                        <p:tgtEl>
                                          <p:spTgt spid="17"/>
                                        </p:tgtEl>
                                      </p:cBhvr>
                                    </p:animEffect>
                                    <p:animScale>
                                      <p:cBhvr>
                                        <p:cTn id="28" dur="1000" autoRev="1" fill="hold"/>
                                        <p:tgtEl>
                                          <p:spTgt spid="17"/>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1000" fill="hold"/>
                                        <p:tgtEl>
                                          <p:spTgt spid="23"/>
                                        </p:tgtEl>
                                        <p:attrNameLst>
                                          <p:attrName>ppt_x</p:attrName>
                                        </p:attrNameLst>
                                      </p:cBhvr>
                                      <p:tavLst>
                                        <p:tav tm="0">
                                          <p:val>
                                            <p:strVal val="#ppt_x"/>
                                          </p:val>
                                        </p:tav>
                                        <p:tav tm="100000">
                                          <p:val>
                                            <p:strVal val="#ppt_x"/>
                                          </p:val>
                                        </p:tav>
                                      </p:tavLst>
                                    </p:anim>
                                    <p:anim calcmode="lin" valueType="num">
                                      <p:cBhvr additive="base">
                                        <p:cTn id="34" dur="1000" fill="hold"/>
                                        <p:tgtEl>
                                          <p:spTgt spid="2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ppt_x"/>
                                          </p:val>
                                        </p:tav>
                                        <p:tav tm="100000">
                                          <p:val>
                                            <p:strVal val="#ppt_x"/>
                                          </p:val>
                                        </p:tav>
                                      </p:tavLst>
                                    </p:anim>
                                    <p:anim calcmode="lin" valueType="num">
                                      <p:cBhvr additive="base">
                                        <p:cTn id="38" dur="1000" fill="hold"/>
                                        <p:tgtEl>
                                          <p:spTgt spid="22"/>
                                        </p:tgtEl>
                                        <p:attrNameLst>
                                          <p:attrName>ppt_y</p:attrName>
                                        </p:attrNameLst>
                                      </p:cBhvr>
                                      <p:tavLst>
                                        <p:tav tm="0">
                                          <p:val>
                                            <p:strVal val="1+#ppt_h/2"/>
                                          </p:val>
                                        </p:tav>
                                        <p:tav tm="100000">
                                          <p:val>
                                            <p:strVal val="#ppt_y"/>
                                          </p:val>
                                        </p:tav>
                                      </p:tavLst>
                                    </p:anim>
                                  </p:childTnLst>
                                </p:cTn>
                              </p:par>
                            </p:childTnLst>
                          </p:cTn>
                        </p:par>
                        <p:par>
                          <p:cTn id="39" fill="hold">
                            <p:stCondLst>
                              <p:cond delay="1000"/>
                            </p:stCondLst>
                            <p:childTnLst>
                              <p:par>
                                <p:cTn id="40" presetID="26" presetClass="emph" presetSubtype="0" repeatCount="3000" fill="hold" grpId="1" nodeType="afterEffect">
                                  <p:stCondLst>
                                    <p:cond delay="0"/>
                                  </p:stCondLst>
                                  <p:childTnLst>
                                    <p:animEffect transition="out" filter="fade">
                                      <p:cBhvr>
                                        <p:cTn id="41" dur="1500" tmFilter="0, 0; .2, .5; .8, .5; 1, 0"/>
                                        <p:tgtEl>
                                          <p:spTgt spid="23"/>
                                        </p:tgtEl>
                                      </p:cBhvr>
                                    </p:animEffect>
                                    <p:animScale>
                                      <p:cBhvr>
                                        <p:cTn id="42" dur="750" autoRev="1" fill="hold"/>
                                        <p:tgtEl>
                                          <p:spTgt spid="23"/>
                                        </p:tgtEl>
                                      </p:cBhvr>
                                      <p:by x="105000" y="105000"/>
                                    </p:animScale>
                                  </p:childTnLst>
                                </p:cTn>
                              </p:par>
                              <p:par>
                                <p:cTn id="43" presetID="26" presetClass="emph" presetSubtype="0" fill="hold" grpId="1" nodeType="withEffect">
                                  <p:stCondLst>
                                    <p:cond delay="0"/>
                                  </p:stCondLst>
                                  <p:childTnLst>
                                    <p:animEffect transition="out" filter="fade">
                                      <p:cBhvr>
                                        <p:cTn id="44" dur="1500" tmFilter="0, 0; .2, .5; .8, .5; 1, 0"/>
                                        <p:tgtEl>
                                          <p:spTgt spid="22"/>
                                        </p:tgtEl>
                                      </p:cBhvr>
                                    </p:animEffect>
                                    <p:animScale>
                                      <p:cBhvr>
                                        <p:cTn id="45" dur="7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1" grpId="0"/>
      <p:bldP spid="22" grpId="0"/>
      <p:bldP spid="22" grpId="1"/>
      <p:bldP spid="23" grpId="0" bldLvl="0" animBg="1"/>
      <p:bldP spid="23" grpId="1"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3" name="标题 1"/>
          <p:cNvSpPr txBox="1"/>
          <p:nvPr/>
        </p:nvSpPr>
        <p:spPr>
          <a:xfrm>
            <a:off x="357158" y="214290"/>
            <a:ext cx="7886700" cy="706420"/>
          </a:xfrm>
          <a:prstGeom prst="rect">
            <a:avLst/>
          </a:prstGeom>
        </p:spPr>
        <p:txBody>
          <a:bodyPr>
            <a:normAutofit/>
          </a:bodyPr>
          <a:lstStyle/>
          <a:p>
            <a:pPr>
              <a:lnSpc>
                <a:spcPct val="120000"/>
              </a:lnSpc>
              <a:spcBef>
                <a:spcPct val="20000"/>
              </a:spcBef>
              <a:buClr>
                <a:schemeClr val="tx2"/>
              </a:buClr>
              <a:buSzPct val="50000"/>
              <a:defRPr/>
            </a:pP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1.3.1</a:t>
            </a:r>
            <a:r>
              <a:rPr kumimoji="0" lang="zh-CN" altLang="en-US"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III-V</a:t>
            </a:r>
            <a:r>
              <a:rPr kumimoji="0" lang="zh-CN" altLang="en-US"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族氮化物科学技术问题</a:t>
            </a: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a:t>
            </a:r>
            <a:r>
              <a:rPr lang="zh-CN" altLang="en-US" sz="3200" i="0" dirty="0">
                <a:latin typeface="黑体" panose="02010609060101010101" pitchFamily="49" charset="-122"/>
                <a:ea typeface="黑体" panose="02010609060101010101" pitchFamily="49" charset="-122"/>
                <a:sym typeface="+mn-ea"/>
              </a:rPr>
              <a:t>极化工程</a:t>
            </a:r>
            <a:endParaRPr lang="en-US" altLang="zh-CN" sz="3200" i="0" dirty="0">
              <a:latin typeface="黑体" panose="02010609060101010101" pitchFamily="49" charset="-122"/>
              <a:ea typeface="黑体" panose="02010609060101010101" pitchFamily="49" charset="-122"/>
              <a:sym typeface="+mn-ea"/>
            </a:endParaRPr>
          </a:p>
          <a:p>
            <a:pPr marL="0" marR="0" lvl="0" indent="0" algn="l" defTabSz="914400" rtl="0" eaLnBrk="1" fontAlgn="base" latinLnBrk="0" hangingPunct="1">
              <a:lnSpc>
                <a:spcPct val="120000"/>
              </a:lnSpc>
              <a:spcBef>
                <a:spcPct val="20000"/>
              </a:spcBef>
              <a:spcAft>
                <a:spcPct val="0"/>
              </a:spcAft>
              <a:buClr>
                <a:schemeClr val="tx2"/>
              </a:buClr>
              <a:buSzPct val="50000"/>
              <a:buFontTx/>
              <a:buNone/>
              <a:defRPr/>
            </a:pPr>
            <a:endParaRPr kumimoji="0" lang="zh-CN" altLang="en-US"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pic>
        <p:nvPicPr>
          <p:cNvPr id="4" name="图片 3"/>
          <p:cNvPicPr>
            <a:picLocks noChangeAspect="1"/>
          </p:cNvPicPr>
          <p:nvPr/>
        </p:nvPicPr>
        <p:blipFill>
          <a:blip r:embed="rId1"/>
          <a:stretch>
            <a:fillRect/>
          </a:stretch>
        </p:blipFill>
        <p:spPr>
          <a:xfrm>
            <a:off x="5653945" y="1434946"/>
            <a:ext cx="3216414" cy="1717726"/>
          </a:xfrm>
          <a:prstGeom prst="rect">
            <a:avLst/>
          </a:prstGeom>
        </p:spPr>
      </p:pic>
      <p:pic>
        <p:nvPicPr>
          <p:cNvPr id="5" name="图片 4"/>
          <p:cNvPicPr>
            <a:picLocks noChangeAspect="1"/>
          </p:cNvPicPr>
          <p:nvPr/>
        </p:nvPicPr>
        <p:blipFill rotWithShape="1">
          <a:blip r:embed="rId2"/>
          <a:srcRect b="69952"/>
          <a:stretch>
            <a:fillRect/>
          </a:stretch>
        </p:blipFill>
        <p:spPr>
          <a:xfrm>
            <a:off x="357158" y="4221088"/>
            <a:ext cx="5069745" cy="1626739"/>
          </a:xfrm>
          <a:prstGeom prst="rect">
            <a:avLst/>
          </a:prstGeom>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r="-3697"/>
          <a:stretch>
            <a:fillRect/>
          </a:stretch>
        </p:blipFill>
        <p:spPr bwMode="auto">
          <a:xfrm>
            <a:off x="179512" y="1124744"/>
            <a:ext cx="5582994" cy="2338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图片 64"/>
          <p:cNvPicPr>
            <a:picLocks noChangeAspect="1"/>
          </p:cNvPicPr>
          <p:nvPr/>
        </p:nvPicPr>
        <p:blipFill>
          <a:blip r:embed="rId4"/>
          <a:stretch>
            <a:fillRect/>
          </a:stretch>
        </p:blipFill>
        <p:spPr>
          <a:xfrm>
            <a:off x="5644073" y="3861048"/>
            <a:ext cx="3183492" cy="1892887"/>
          </a:xfrm>
          <a:prstGeom prst="rect">
            <a:avLst/>
          </a:prstGeom>
        </p:spPr>
      </p:pic>
      <p:sp>
        <p:nvSpPr>
          <p:cNvPr id="66" name="文本框 65"/>
          <p:cNvSpPr txBox="1"/>
          <p:nvPr/>
        </p:nvSpPr>
        <p:spPr>
          <a:xfrm>
            <a:off x="6084168" y="3212976"/>
            <a:ext cx="2592288" cy="400110"/>
          </a:xfrm>
          <a:prstGeom prst="rect">
            <a:avLst/>
          </a:prstGeom>
          <a:noFill/>
        </p:spPr>
        <p:txBody>
          <a:bodyPr wrap="square" rtlCol="0">
            <a:spAutoFit/>
          </a:bodyPr>
          <a:lstStyle/>
          <a:p>
            <a:r>
              <a:rPr lang="en-US" altLang="zh-CN" sz="2000" b="1" i="0" dirty="0" err="1" smtClean="0"/>
              <a:t>AlGaN</a:t>
            </a:r>
            <a:r>
              <a:rPr lang="en-US" altLang="zh-CN" sz="2000" b="1" i="0" dirty="0" smtClean="0"/>
              <a:t> HEMT</a:t>
            </a:r>
            <a:r>
              <a:rPr lang="zh-CN" altLang="en-US" sz="2000" b="1" i="0" dirty="0" smtClean="0"/>
              <a:t>器件</a:t>
            </a:r>
            <a:endParaRPr lang="zh-CN" altLang="en-US" sz="2000" b="1" i="0" dirty="0"/>
          </a:p>
        </p:txBody>
      </p:sp>
      <p:sp>
        <p:nvSpPr>
          <p:cNvPr id="67" name="文本框 66"/>
          <p:cNvSpPr txBox="1"/>
          <p:nvPr/>
        </p:nvSpPr>
        <p:spPr>
          <a:xfrm>
            <a:off x="1595885" y="6021288"/>
            <a:ext cx="3831017" cy="400110"/>
          </a:xfrm>
          <a:prstGeom prst="rect">
            <a:avLst/>
          </a:prstGeom>
          <a:noFill/>
        </p:spPr>
        <p:txBody>
          <a:bodyPr wrap="square" rtlCol="0">
            <a:spAutoFit/>
          </a:bodyPr>
          <a:lstStyle/>
          <a:p>
            <a:r>
              <a:rPr lang="zh-CN" altLang="en-US" sz="2000" b="1" i="0" dirty="0" smtClean="0"/>
              <a:t>渐变</a:t>
            </a:r>
            <a:r>
              <a:rPr lang="en-US" altLang="zh-CN" sz="2000" b="1" i="0" dirty="0" smtClean="0"/>
              <a:t>Al</a:t>
            </a:r>
            <a:r>
              <a:rPr lang="zh-CN" altLang="en-US" sz="2000" b="1" i="0" dirty="0" smtClean="0"/>
              <a:t>组分</a:t>
            </a:r>
            <a:r>
              <a:rPr lang="en-US" altLang="zh-CN" sz="2000" b="1" i="0" dirty="0" err="1" smtClean="0"/>
              <a:t>AlGaN</a:t>
            </a:r>
            <a:r>
              <a:rPr lang="zh-CN" altLang="en-US" sz="2000" b="1" i="0" dirty="0" smtClean="0"/>
              <a:t>的</a:t>
            </a:r>
            <a:r>
              <a:rPr lang="en-US" altLang="zh-CN" sz="2000" b="1" i="0" dirty="0" smtClean="0"/>
              <a:t>p</a:t>
            </a:r>
            <a:r>
              <a:rPr lang="zh-CN" altLang="en-US" sz="2000" b="1" i="0" dirty="0" smtClean="0"/>
              <a:t>型掺杂 </a:t>
            </a:r>
            <a:endParaRPr lang="zh-CN" altLang="en-US" sz="2000" b="1" i="0" dirty="0"/>
          </a:p>
        </p:txBody>
      </p:sp>
      <p:sp>
        <p:nvSpPr>
          <p:cNvPr id="68" name="文本框 67"/>
          <p:cNvSpPr txBox="1"/>
          <p:nvPr/>
        </p:nvSpPr>
        <p:spPr>
          <a:xfrm>
            <a:off x="6216342" y="6001897"/>
            <a:ext cx="2592288" cy="400110"/>
          </a:xfrm>
          <a:prstGeom prst="rect">
            <a:avLst/>
          </a:prstGeom>
          <a:noFill/>
        </p:spPr>
        <p:txBody>
          <a:bodyPr wrap="square" rtlCol="0">
            <a:spAutoFit/>
          </a:bodyPr>
          <a:lstStyle/>
          <a:p>
            <a:r>
              <a:rPr lang="zh-CN" altLang="en-US" sz="2000" b="1" i="0" dirty="0" smtClean="0"/>
              <a:t>量子限制斯塔克效应</a:t>
            </a:r>
            <a:endParaRPr lang="zh-CN" altLang="en-US" sz="2000" b="1" i="0" dirty="0"/>
          </a:p>
        </p:txBody>
      </p:sp>
    </p:spTree>
  </p:cSld>
  <p:clrMapOvr>
    <a:masterClrMapping/>
  </p:clrMapOvr>
  <p:transition>
    <p:pull dir="l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3" name="Text Box 3"/>
          <p:cNvSpPr txBox="1">
            <a:spLocks noChangeArrowheads="1"/>
          </p:cNvSpPr>
          <p:nvPr/>
        </p:nvSpPr>
        <p:spPr bwMode="auto">
          <a:xfrm>
            <a:off x="827584" y="980728"/>
            <a:ext cx="768776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0" lang="en-US" altLang="zh-CN" b="1" i="0" dirty="0">
                <a:solidFill>
                  <a:srgbClr val="FF3300"/>
                </a:solidFill>
                <a:latin typeface="黑体" panose="02010609060101010101" pitchFamily="49" charset="-122"/>
              </a:rPr>
              <a:t>◆</a:t>
            </a:r>
            <a:r>
              <a:rPr kumimoji="0" lang="zh-CN" altLang="en-US" b="1" i="0" dirty="0">
                <a:latin typeface="Arial" panose="020B0604020202020204" pitchFamily="34" charset="0"/>
              </a:rPr>
              <a:t>对探测器件，极化有助于提高探测率</a:t>
            </a:r>
            <a:endParaRPr kumimoji="0" lang="zh-CN" altLang="en-US" b="1" i="0" dirty="0">
              <a:latin typeface="Arial" panose="020B0604020202020204" pitchFamily="34" charset="0"/>
            </a:endParaRPr>
          </a:p>
          <a:p>
            <a:pPr>
              <a:spcBef>
                <a:spcPct val="50000"/>
              </a:spcBef>
            </a:pPr>
            <a:r>
              <a:rPr kumimoji="0" lang="zh-CN" altLang="en-US" b="1" i="0" dirty="0">
                <a:solidFill>
                  <a:srgbClr val="FF3300"/>
                </a:solidFill>
                <a:latin typeface="黑体" panose="02010609060101010101" pitchFamily="49" charset="-122"/>
              </a:rPr>
              <a:t>◆</a:t>
            </a:r>
            <a:r>
              <a:rPr kumimoji="0" lang="zh-CN" altLang="en-US" b="1" i="0" dirty="0">
                <a:latin typeface="Arial" panose="020B0604020202020204" pitchFamily="34" charset="0"/>
              </a:rPr>
              <a:t>对发光器件，极化将削弱发光效率</a:t>
            </a:r>
            <a:endParaRPr kumimoji="0" lang="zh-CN" altLang="en-US" b="1" i="0" dirty="0">
              <a:latin typeface="Arial" panose="020B0604020202020204" pitchFamily="34" charset="0"/>
            </a:endParaRPr>
          </a:p>
          <a:p>
            <a:pPr>
              <a:spcBef>
                <a:spcPct val="50000"/>
              </a:spcBef>
            </a:pPr>
            <a:r>
              <a:rPr kumimoji="0" lang="zh-CN" altLang="en-US" b="1" i="0" dirty="0">
                <a:solidFill>
                  <a:srgbClr val="FF3300"/>
                </a:solidFill>
                <a:latin typeface="黑体" panose="02010609060101010101" pitchFamily="49" charset="-122"/>
              </a:rPr>
              <a:t>◆极性与非极性成为器件制备的重要选择</a:t>
            </a:r>
            <a:endParaRPr kumimoji="0" lang="zh-CN" altLang="en-US" b="1" i="0" dirty="0">
              <a:solidFill>
                <a:srgbClr val="FF3300"/>
              </a:solidFill>
              <a:latin typeface="黑体" panose="02010609060101010101" pitchFamily="49" charset="-122"/>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75938" y="3429000"/>
            <a:ext cx="4564023"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txBox="1"/>
          <p:nvPr/>
        </p:nvSpPr>
        <p:spPr>
          <a:xfrm>
            <a:off x="357158" y="214290"/>
            <a:ext cx="7886700" cy="706420"/>
          </a:xfrm>
          <a:prstGeom prst="rect">
            <a:avLst/>
          </a:prstGeom>
        </p:spPr>
        <p:txBody>
          <a:bodyPr>
            <a:normAutofit/>
          </a:bodyPr>
          <a:lstStyle/>
          <a:p>
            <a:pPr>
              <a:lnSpc>
                <a:spcPct val="120000"/>
              </a:lnSpc>
              <a:spcBef>
                <a:spcPct val="20000"/>
              </a:spcBef>
              <a:buClr>
                <a:schemeClr val="tx2"/>
              </a:buClr>
              <a:buSzPct val="50000"/>
              <a:defRPr/>
            </a:pP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1.3.1</a:t>
            </a:r>
            <a:r>
              <a:rPr kumimoji="0" lang="zh-CN" altLang="en-US"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III-V</a:t>
            </a:r>
            <a:r>
              <a:rPr kumimoji="0" lang="zh-CN" altLang="en-US"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族氮化物科学技术问题</a:t>
            </a: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a:t>
            </a:r>
            <a:r>
              <a:rPr lang="zh-CN" altLang="en-US" sz="3200" i="0" dirty="0">
                <a:latin typeface="黑体" panose="02010609060101010101" pitchFamily="49" charset="-122"/>
                <a:ea typeface="黑体" panose="02010609060101010101" pitchFamily="49" charset="-122"/>
                <a:sym typeface="+mn-ea"/>
              </a:rPr>
              <a:t>极化工程</a:t>
            </a:r>
            <a:endParaRPr lang="en-US" altLang="zh-CN" sz="3200" i="0" dirty="0">
              <a:latin typeface="黑体" panose="02010609060101010101" pitchFamily="49" charset="-122"/>
              <a:ea typeface="黑体" panose="02010609060101010101" pitchFamily="49" charset="-122"/>
              <a:sym typeface="+mn-ea"/>
            </a:endParaRPr>
          </a:p>
          <a:p>
            <a:pPr marL="0" marR="0" lvl="0" indent="0" algn="l" defTabSz="914400" rtl="0" eaLnBrk="1" fontAlgn="base" latinLnBrk="0" hangingPunct="1">
              <a:lnSpc>
                <a:spcPct val="120000"/>
              </a:lnSpc>
              <a:spcBef>
                <a:spcPct val="20000"/>
              </a:spcBef>
              <a:spcAft>
                <a:spcPct val="0"/>
              </a:spcAft>
              <a:buClr>
                <a:schemeClr val="tx2"/>
              </a:buClr>
              <a:buSzPct val="50000"/>
              <a:buFontTx/>
              <a:buNone/>
              <a:defRPr/>
            </a:pPr>
            <a:endParaRPr kumimoji="0" lang="zh-CN" altLang="en-US"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Text Box 6"/>
          <p:cNvSpPr txBox="1">
            <a:spLocks noChangeArrowheads="1"/>
          </p:cNvSpPr>
          <p:nvPr/>
        </p:nvSpPr>
        <p:spPr bwMode="auto">
          <a:xfrm>
            <a:off x="251520" y="2694399"/>
            <a:ext cx="5570835" cy="449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0" lang="zh-CN" altLang="en-US" b="1" i="0" dirty="0">
                <a:solidFill>
                  <a:srgbClr val="FF0000"/>
                </a:solidFill>
                <a:latin typeface="Arial" panose="020B0604020202020204" pitchFamily="34" charset="0"/>
              </a:rPr>
              <a:t>极化能带工程的剪裁（调控）手段：</a:t>
            </a:r>
            <a:endParaRPr kumimoji="0" lang="zh-CN" altLang="en-US" b="1" i="0" dirty="0">
              <a:solidFill>
                <a:srgbClr val="FF0000"/>
              </a:solidFill>
              <a:latin typeface="Arial" panose="020B0604020202020204" pitchFamily="34" charset="0"/>
            </a:endParaRPr>
          </a:p>
          <a:p>
            <a:pPr>
              <a:spcBef>
                <a:spcPct val="50000"/>
              </a:spcBef>
            </a:pPr>
            <a:r>
              <a:rPr kumimoji="0" lang="zh-CN" altLang="en-US" sz="3200" b="1" i="0" dirty="0">
                <a:latin typeface="Arial" panose="020B0604020202020204" pitchFamily="34" charset="0"/>
              </a:rPr>
              <a:t>           </a:t>
            </a:r>
            <a:r>
              <a:rPr kumimoji="0" lang="zh-CN" altLang="en-US" sz="2000" b="1" i="0" dirty="0">
                <a:solidFill>
                  <a:srgbClr val="0033CC"/>
                </a:solidFill>
                <a:latin typeface="Arial" panose="020B0604020202020204" pitchFamily="34" charset="0"/>
                <a:cs typeface="Arial" panose="020B0604020202020204" pitchFamily="34" charset="0"/>
              </a:rPr>
              <a:t>●</a:t>
            </a:r>
            <a:r>
              <a:rPr kumimoji="0" lang="zh-CN" altLang="en-US" sz="3200" b="1" i="0" dirty="0">
                <a:latin typeface="Arial" panose="020B0604020202020204" pitchFamily="34" charset="0"/>
                <a:cs typeface="Arial" panose="020B0604020202020204" pitchFamily="34" charset="0"/>
              </a:rPr>
              <a:t> </a:t>
            </a:r>
            <a:r>
              <a:rPr kumimoji="0" lang="zh-CN" altLang="en-US" sz="3200" b="1" i="0" dirty="0">
                <a:latin typeface="Arial" panose="020B0604020202020204" pitchFamily="34" charset="0"/>
              </a:rPr>
              <a:t>极化</a:t>
            </a:r>
            <a:endParaRPr kumimoji="0" lang="zh-CN" altLang="en-US" sz="3200" b="1" i="0" dirty="0">
              <a:latin typeface="Arial" panose="020B0604020202020204" pitchFamily="34" charset="0"/>
            </a:endParaRPr>
          </a:p>
          <a:p>
            <a:r>
              <a:rPr kumimoji="0" lang="zh-CN" altLang="en-US" sz="3200" b="1" i="0" dirty="0">
                <a:latin typeface="Arial" panose="020B0604020202020204" pitchFamily="34" charset="0"/>
              </a:rPr>
              <a:t>           </a:t>
            </a:r>
            <a:r>
              <a:rPr kumimoji="0" lang="zh-CN" altLang="en-US" sz="1800" b="1" i="0" dirty="0">
                <a:solidFill>
                  <a:srgbClr val="0033CC"/>
                </a:solidFill>
                <a:latin typeface="Arial" panose="020B0604020202020204" pitchFamily="34" charset="0"/>
              </a:rPr>
              <a:t>●  </a:t>
            </a:r>
            <a:r>
              <a:rPr kumimoji="0" lang="zh-CN" altLang="en-US" sz="3200" b="1" i="0" dirty="0">
                <a:latin typeface="Arial" panose="020B0604020202020204" pitchFamily="34" charset="0"/>
              </a:rPr>
              <a:t>应变</a:t>
            </a:r>
            <a:endParaRPr kumimoji="0" lang="zh-CN" altLang="en-US" sz="3200" b="1" i="0" dirty="0">
              <a:latin typeface="Arial" panose="020B0604020202020204" pitchFamily="34" charset="0"/>
            </a:endParaRPr>
          </a:p>
          <a:p>
            <a:r>
              <a:rPr kumimoji="0" lang="zh-CN" altLang="en-US" sz="3200" b="1" i="0" dirty="0">
                <a:latin typeface="Arial" panose="020B0604020202020204" pitchFamily="34" charset="0"/>
              </a:rPr>
              <a:t>           </a:t>
            </a:r>
            <a:r>
              <a:rPr kumimoji="0" lang="zh-CN" altLang="en-US" sz="1800" b="1" i="0" dirty="0">
                <a:solidFill>
                  <a:srgbClr val="0033CC"/>
                </a:solidFill>
                <a:latin typeface="Arial" panose="020B0604020202020204" pitchFamily="34" charset="0"/>
              </a:rPr>
              <a:t>●  </a:t>
            </a:r>
            <a:r>
              <a:rPr kumimoji="0" lang="zh-CN" altLang="en-US" sz="3200" b="1" i="0" dirty="0">
                <a:latin typeface="Arial" panose="020B0604020202020204" pitchFamily="34" charset="0"/>
              </a:rPr>
              <a:t>组分</a:t>
            </a:r>
            <a:endParaRPr kumimoji="0" lang="zh-CN" altLang="en-US" sz="3200" b="1" i="0" dirty="0">
              <a:latin typeface="Arial" panose="020B0604020202020204" pitchFamily="34" charset="0"/>
            </a:endParaRPr>
          </a:p>
          <a:p>
            <a:r>
              <a:rPr kumimoji="0" lang="zh-CN" altLang="en-US" sz="3200" b="1" i="0" dirty="0">
                <a:latin typeface="Arial" panose="020B0604020202020204" pitchFamily="34" charset="0"/>
              </a:rPr>
              <a:t>           </a:t>
            </a:r>
            <a:r>
              <a:rPr kumimoji="0" lang="zh-CN" altLang="en-US" sz="1800" b="1" i="0" dirty="0">
                <a:solidFill>
                  <a:srgbClr val="0033CC"/>
                </a:solidFill>
                <a:latin typeface="Arial" panose="020B0604020202020204" pitchFamily="34" charset="0"/>
              </a:rPr>
              <a:t>●  </a:t>
            </a:r>
            <a:r>
              <a:rPr kumimoji="0" lang="zh-CN" altLang="en-US" sz="3200" b="1" i="0" dirty="0">
                <a:latin typeface="Arial" panose="020B0604020202020204" pitchFamily="34" charset="0"/>
              </a:rPr>
              <a:t>掺杂</a:t>
            </a:r>
            <a:endParaRPr kumimoji="0" lang="zh-CN" altLang="en-US" sz="3200" b="1" i="0" dirty="0">
              <a:latin typeface="Arial" panose="020B0604020202020204" pitchFamily="34" charset="0"/>
            </a:endParaRPr>
          </a:p>
          <a:p>
            <a:r>
              <a:rPr kumimoji="0" lang="zh-CN" altLang="en-US" sz="3200" b="1" i="0" dirty="0">
                <a:latin typeface="Arial" panose="020B0604020202020204" pitchFamily="34" charset="0"/>
              </a:rPr>
              <a:t>           </a:t>
            </a:r>
            <a:r>
              <a:rPr kumimoji="0" lang="zh-CN" altLang="en-US" sz="1800" b="1" i="0" dirty="0">
                <a:solidFill>
                  <a:srgbClr val="0033CC"/>
                </a:solidFill>
                <a:latin typeface="Arial" panose="020B0604020202020204" pitchFamily="34" charset="0"/>
              </a:rPr>
              <a:t>●  </a:t>
            </a:r>
            <a:r>
              <a:rPr kumimoji="0" lang="zh-CN" altLang="en-US" sz="3200" b="1" i="0" dirty="0">
                <a:latin typeface="Arial" panose="020B0604020202020204" pitchFamily="34" charset="0"/>
              </a:rPr>
              <a:t>几何</a:t>
            </a:r>
            <a:endParaRPr kumimoji="0" lang="en-US" altLang="zh-CN" sz="3200" b="1" i="0" dirty="0">
              <a:latin typeface="Arial" panose="020B0604020202020204" pitchFamily="34" charset="0"/>
            </a:endParaRPr>
          </a:p>
          <a:p>
            <a:r>
              <a:rPr kumimoji="0" lang="zh-CN" altLang="en-US" sz="3200" b="1" i="0" dirty="0">
                <a:latin typeface="Arial" panose="020B0604020202020204" pitchFamily="34" charset="0"/>
              </a:rPr>
              <a:t>           </a:t>
            </a:r>
            <a:r>
              <a:rPr kumimoji="0" lang="zh-CN" altLang="en-US" sz="1800" b="1" i="0" dirty="0">
                <a:solidFill>
                  <a:srgbClr val="0033CC"/>
                </a:solidFill>
                <a:latin typeface="Arial" panose="020B0604020202020204" pitchFamily="34" charset="0"/>
              </a:rPr>
              <a:t>● </a:t>
            </a:r>
            <a:r>
              <a:rPr kumimoji="0" lang="zh-CN" altLang="en-US" sz="3200" b="1" i="0" dirty="0">
                <a:latin typeface="Arial" panose="020B0604020202020204" pitchFamily="34" charset="0"/>
              </a:rPr>
              <a:t>外延结构</a:t>
            </a:r>
            <a:endParaRPr kumimoji="0" lang="zh-CN" altLang="en-US" sz="3200" b="1" i="0" dirty="0">
              <a:latin typeface="Arial" panose="020B0604020202020204" pitchFamily="34" charset="0"/>
            </a:endParaRPr>
          </a:p>
          <a:p>
            <a:pPr>
              <a:spcBef>
                <a:spcPct val="50000"/>
              </a:spcBef>
            </a:pPr>
            <a:endParaRPr kumimoji="0" lang="en-US" altLang="zh-CN" sz="3600" b="1" i="0" dirty="0">
              <a:solidFill>
                <a:srgbClr val="FF0000"/>
              </a:solidFill>
              <a:latin typeface="Arial" panose="020B0604020202020204" pitchFamily="34" charset="0"/>
            </a:endParaRPr>
          </a:p>
        </p:txBody>
      </p:sp>
    </p:spTree>
  </p:cSld>
  <p:clrMapOvr>
    <a:masterClrMapping/>
  </p:clrMapOvr>
  <p:transition>
    <p:pull dir="l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4" name="标题 1"/>
          <p:cNvSpPr txBox="1"/>
          <p:nvPr/>
        </p:nvSpPr>
        <p:spPr>
          <a:xfrm>
            <a:off x="323528" y="404664"/>
            <a:ext cx="7886700" cy="478406"/>
          </a:xfrm>
          <a:prstGeom prst="rect">
            <a:avLst/>
          </a:prstGeom>
        </p:spPr>
        <p:txBody>
          <a:bodyPr>
            <a:normAutofit fontScale="85000" lnSpcReduction="10000"/>
          </a:bodyPr>
          <a:lstStyle/>
          <a:p>
            <a:pPr marL="228600" lvl="1">
              <a:spcBef>
                <a:spcPts val="1000"/>
              </a:spcBef>
            </a:pP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1.3.1</a:t>
            </a:r>
            <a:r>
              <a:rPr kumimoji="0" lang="zh-CN" altLang="en-US"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III-V</a:t>
            </a:r>
            <a:r>
              <a:rPr kumimoji="0" lang="zh-CN" altLang="en-US"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族氮化物科学技术问题</a:t>
            </a: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a:t>
            </a:r>
            <a:r>
              <a:rPr lang="zh-CN" altLang="en-US" sz="3200" i="0" dirty="0">
                <a:latin typeface="黑体" panose="02010609060101010101" pitchFamily="49" charset="-122"/>
                <a:ea typeface="黑体" panose="02010609060101010101" pitchFamily="49" charset="-122"/>
                <a:sym typeface="+mn-ea"/>
              </a:rPr>
              <a:t>微纳</a:t>
            </a:r>
            <a:r>
              <a:rPr lang="zh-CN" altLang="en-US" sz="3200" i="0" dirty="0" smtClean="0">
                <a:latin typeface="黑体" panose="02010609060101010101" pitchFamily="49" charset="-122"/>
                <a:ea typeface="黑体" panose="02010609060101010101" pitchFamily="49" charset="-122"/>
                <a:sym typeface="+mn-ea"/>
              </a:rPr>
              <a:t>光子学</a:t>
            </a:r>
            <a:endParaRPr kumimoji="0" lang="zh-CN" altLang="en-US"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矩形 4"/>
          <p:cNvSpPr/>
          <p:nvPr/>
        </p:nvSpPr>
        <p:spPr>
          <a:xfrm>
            <a:off x="1763688" y="1484784"/>
            <a:ext cx="4572000" cy="3970318"/>
          </a:xfrm>
          <a:prstGeom prst="rect">
            <a:avLst/>
          </a:prstGeom>
        </p:spPr>
        <p:txBody>
          <a:bodyPr>
            <a:spAutoFit/>
          </a:bodyPr>
          <a:lstStyle/>
          <a:p>
            <a:pPr marL="342900" indent="-342900">
              <a:lnSpc>
                <a:spcPct val="150000"/>
              </a:lnSpc>
              <a:buFont typeface="Wingdings" panose="05000000000000000000" pitchFamily="2" charset="2"/>
              <a:buChar char="u"/>
            </a:pPr>
            <a:r>
              <a:rPr lang="zh-CN" altLang="en-US" i="0" dirty="0"/>
              <a:t>光子、电子、声子相互作用</a:t>
            </a:r>
            <a:endParaRPr lang="en-US" altLang="zh-CN" i="0" dirty="0"/>
          </a:p>
          <a:p>
            <a:pPr marL="342900" indent="-342900">
              <a:lnSpc>
                <a:spcPct val="150000"/>
              </a:lnSpc>
              <a:buFont typeface="Wingdings" panose="05000000000000000000" pitchFamily="2" charset="2"/>
              <a:buChar char="u"/>
            </a:pPr>
            <a:r>
              <a:rPr lang="zh-CN" altLang="en-US" i="0" dirty="0">
                <a:solidFill>
                  <a:srgbClr val="FF0000"/>
                </a:solidFill>
              </a:rPr>
              <a:t>光子晶体</a:t>
            </a:r>
            <a:r>
              <a:rPr lang="zh-CN" altLang="en-US" i="0" dirty="0"/>
              <a:t>原理与制备</a:t>
            </a:r>
            <a:endParaRPr lang="en-US" altLang="zh-CN" i="0" dirty="0"/>
          </a:p>
          <a:p>
            <a:pPr marL="342900" indent="-342900">
              <a:lnSpc>
                <a:spcPct val="150000"/>
              </a:lnSpc>
              <a:buFont typeface="Wingdings" panose="05000000000000000000" pitchFamily="2" charset="2"/>
              <a:buChar char="u"/>
            </a:pPr>
            <a:r>
              <a:rPr lang="zh-CN" altLang="en-US" i="0" dirty="0">
                <a:solidFill>
                  <a:srgbClr val="FF0000"/>
                </a:solidFill>
              </a:rPr>
              <a:t>表面等离激元</a:t>
            </a:r>
            <a:endParaRPr lang="en-US" altLang="zh-CN" i="0" dirty="0">
              <a:solidFill>
                <a:srgbClr val="FF0000"/>
              </a:solidFill>
            </a:endParaRPr>
          </a:p>
          <a:p>
            <a:pPr marL="342900" indent="-342900">
              <a:lnSpc>
                <a:spcPct val="150000"/>
              </a:lnSpc>
              <a:buFont typeface="Wingdings" panose="05000000000000000000" pitchFamily="2" charset="2"/>
              <a:buChar char="u"/>
            </a:pPr>
            <a:r>
              <a:rPr lang="zh-CN" altLang="en-US" i="0" dirty="0"/>
              <a:t>纳米晶体的组装</a:t>
            </a:r>
            <a:endParaRPr lang="en-US" altLang="zh-CN" i="0" dirty="0"/>
          </a:p>
          <a:p>
            <a:pPr marL="342900" indent="-342900">
              <a:lnSpc>
                <a:spcPct val="150000"/>
              </a:lnSpc>
              <a:buFont typeface="Wingdings" panose="05000000000000000000" pitchFamily="2" charset="2"/>
              <a:buChar char="u"/>
            </a:pPr>
            <a:r>
              <a:rPr lang="zh-CN" altLang="en-US" i="0" dirty="0"/>
              <a:t>微纳米发光</a:t>
            </a:r>
            <a:r>
              <a:rPr lang="zh-CN" altLang="en-US" i="0" dirty="0" smtClean="0"/>
              <a:t>器件</a:t>
            </a:r>
            <a:endParaRPr lang="en-US" altLang="zh-CN" i="0" dirty="0" smtClean="0"/>
          </a:p>
          <a:p>
            <a:pPr marL="342900" indent="-342900">
              <a:lnSpc>
                <a:spcPct val="150000"/>
              </a:lnSpc>
              <a:buFont typeface="Wingdings" panose="05000000000000000000" pitchFamily="2" charset="2"/>
              <a:buChar char="u"/>
            </a:pPr>
            <a:r>
              <a:rPr lang="zh-CN" altLang="en-US" i="0" dirty="0" smtClean="0"/>
              <a:t>近场调控</a:t>
            </a:r>
            <a:endParaRPr lang="en-US" altLang="zh-CN" i="0" dirty="0" smtClean="0"/>
          </a:p>
          <a:p>
            <a:pPr marL="342900" indent="-342900">
              <a:lnSpc>
                <a:spcPct val="150000"/>
              </a:lnSpc>
              <a:buFont typeface="Wingdings" panose="05000000000000000000" pitchFamily="2" charset="2"/>
              <a:buChar char="u"/>
            </a:pPr>
            <a:r>
              <a:rPr lang="zh-CN" altLang="en-US" i="0" dirty="0"/>
              <a:t>单</a:t>
            </a:r>
            <a:r>
              <a:rPr lang="zh-CN" altLang="en-US" i="0" dirty="0" smtClean="0"/>
              <a:t>光子源 </a:t>
            </a:r>
            <a:endParaRPr lang="zh-CN" altLang="en-US" i="0" dirty="0"/>
          </a:p>
        </p:txBody>
      </p:sp>
    </p:spTree>
  </p:cSld>
  <p:clrMapOvr>
    <a:masterClrMapping/>
  </p:clrMapOvr>
  <p:transition>
    <p:pull dir="l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a:xfrm>
            <a:off x="628650" y="161290"/>
            <a:ext cx="7886700" cy="959485"/>
          </a:xfrm>
        </p:spPr>
        <p:txBody>
          <a:bodyPr>
            <a:scene3d>
              <a:camera prst="orthographicFront"/>
              <a:lightRig rig="soft" dir="t"/>
            </a:scene3d>
          </a:bodyPr>
          <a:lstStyle/>
          <a:p>
            <a:pPr algn="ctr" eaLnBrk="1" hangingPunct="1">
              <a:defRPr/>
            </a:pPr>
            <a:r>
              <a:rPr lang="zh-CN" altLang="en-US" sz="3200" b="1" smtClean="0">
                <a:cs typeface="+mj-cs"/>
              </a:rPr>
              <a:t>光子晶体</a:t>
            </a:r>
            <a:endParaRPr lang="zh-CN" altLang="en-US" sz="3200" b="1" smtClean="0">
              <a:cs typeface="+mj-cs"/>
            </a:endParaRPr>
          </a:p>
        </p:txBody>
      </p:sp>
      <p:sp>
        <p:nvSpPr>
          <p:cNvPr id="41987" name="内容占位符 2"/>
          <p:cNvSpPr>
            <a:spLocks noGrp="1"/>
          </p:cNvSpPr>
          <p:nvPr>
            <p:ph idx="1"/>
          </p:nvPr>
        </p:nvSpPr>
        <p:spPr>
          <a:xfrm>
            <a:off x="571500" y="1285875"/>
            <a:ext cx="8186738" cy="5043488"/>
          </a:xfrm>
        </p:spPr>
        <p:txBody>
          <a:bodyPr/>
          <a:lstStyle/>
          <a:p>
            <a:pPr eaLnBrk="1" hangingPunct="1"/>
            <a:r>
              <a:rPr lang="en-US" altLang="zh-CN" sz="2400" smtClean="0">
                <a:ea typeface="宋体" panose="02010600030101010101" pitchFamily="2" charset="-122"/>
              </a:rPr>
              <a:t>Purcell</a:t>
            </a:r>
            <a:r>
              <a:rPr lang="zh-CN" altLang="en-US" sz="2400" smtClean="0">
                <a:ea typeface="宋体" panose="02010600030101010101" pitchFamily="2" charset="-122"/>
              </a:rPr>
              <a:t>等人早在</a:t>
            </a:r>
            <a:r>
              <a:rPr lang="en-US" altLang="zh-CN" sz="2400" smtClean="0">
                <a:ea typeface="宋体" panose="02010600030101010101" pitchFamily="2" charset="-122"/>
              </a:rPr>
              <a:t>1946</a:t>
            </a:r>
            <a:r>
              <a:rPr lang="zh-CN" altLang="en-US" sz="2400" smtClean="0">
                <a:ea typeface="宋体" panose="02010600030101010101" pitchFamily="2" charset="-122"/>
              </a:rPr>
              <a:t>年就预言了自发辐射决定于辐射系统与周围光学结构的复杂相互作用。</a:t>
            </a:r>
            <a:r>
              <a:rPr lang="en-US" altLang="zh-CN" sz="2400" smtClean="0">
                <a:ea typeface="宋体" panose="02010600030101010101" pitchFamily="2" charset="-122"/>
              </a:rPr>
              <a:t>Yablonovitch</a:t>
            </a:r>
            <a:r>
              <a:rPr lang="zh-CN" altLang="en-US" sz="2400" smtClean="0">
                <a:ea typeface="宋体" panose="02010600030101010101" pitchFamily="2" charset="-122"/>
              </a:rPr>
              <a:t>等人于</a:t>
            </a:r>
            <a:r>
              <a:rPr lang="en-US" altLang="zh-CN" sz="2400" smtClean="0">
                <a:ea typeface="宋体" panose="02010600030101010101" pitchFamily="2" charset="-122"/>
              </a:rPr>
              <a:t>1987</a:t>
            </a:r>
            <a:r>
              <a:rPr lang="zh-CN" altLang="en-US" sz="2400" smtClean="0">
                <a:ea typeface="宋体" panose="02010600030101010101" pitchFamily="2" charset="-122"/>
              </a:rPr>
              <a:t>年提出了光子晶体的概念。光子晶体是具有周期性变化的微结构材料，其介电常数在工作波长的尺度范围产生周期变化。在其中传播的光波的色散曲线将形成带状结构，带与带之间有可能会出现类似于半导体禁带的光子带隙。自发辐射可以通过电磁态密度的改变而得到增强，衰减或抑制。</a:t>
            </a:r>
            <a:endParaRPr lang="en-US" altLang="zh-CN" sz="2400" smtClean="0">
              <a:ea typeface="宋体" panose="02010600030101010101" pitchFamily="2" charset="-122"/>
            </a:endParaRPr>
          </a:p>
          <a:p>
            <a:pPr eaLnBrk="1" hangingPunct="1"/>
            <a:r>
              <a:rPr lang="zh-CN" altLang="en-US" sz="2400" smtClean="0">
                <a:ea typeface="宋体" panose="02010600030101010101" pitchFamily="2" charset="-122"/>
              </a:rPr>
              <a:t>光子晶体在改变光子行为方面，光子带隙，折射率变化，包括负折射率效应等方面的机制，仍然有待深入研究；在光子晶体制备，三维光子晶体效应，光子晶体在</a:t>
            </a:r>
            <a:r>
              <a:rPr lang="en-US" altLang="zh-CN" sz="2400" smtClean="0">
                <a:ea typeface="宋体" panose="02010600030101010101" pitchFamily="2" charset="-122"/>
              </a:rPr>
              <a:t>LED</a:t>
            </a:r>
            <a:r>
              <a:rPr lang="zh-CN" altLang="en-US" sz="2400" smtClean="0">
                <a:ea typeface="宋体" panose="02010600030101010101" pitchFamily="2" charset="-122"/>
              </a:rPr>
              <a:t>结构中的位置等诸多问题方面，都需要从理论和实验方面开展深入探索。</a:t>
            </a:r>
            <a:endParaRPr lang="zh-CN" altLang="en-US" sz="2400" smtClean="0">
              <a:ea typeface="宋体" panose="02010600030101010101" pitchFamily="2" charset="-122"/>
            </a:endParaRPr>
          </a:p>
        </p:txBody>
      </p:sp>
      <p:sp>
        <p:nvSpPr>
          <p:cNvPr id="4198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fld id="{F2158055-5ECC-47D5-82A8-9CA3F9E8101D}" type="slidenum">
              <a:rPr kumimoji="0" lang="en-US" altLang="zh-CN" sz="1000"/>
            </a:fld>
            <a:endParaRPr kumimoji="0" lang="en-US" altLang="zh-CN" sz="1000"/>
          </a:p>
        </p:txBody>
      </p:sp>
    </p:spTree>
  </p:cSld>
  <p:clrMapOvr>
    <a:masterClrMapping/>
  </p:clrMapOvr>
  <p:transition>
    <p:pull dir="l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scene3d>
              <a:camera prst="orthographicFront"/>
              <a:lightRig rig="soft" dir="t"/>
            </a:scene3d>
          </a:bodyPr>
          <a:lstStyle/>
          <a:p>
            <a:pPr algn="ctr" eaLnBrk="1" hangingPunct="1">
              <a:defRPr/>
            </a:pPr>
            <a:r>
              <a:rPr lang="zh-CN" altLang="en-US" sz="3200" b="1" smtClean="0">
                <a:cs typeface="+mj-cs"/>
              </a:rPr>
              <a:t>光子晶体</a:t>
            </a:r>
            <a:endParaRPr lang="zh-CN" altLang="en-US" sz="3200" b="1" smtClean="0">
              <a:cs typeface="+mj-cs"/>
            </a:endParaRPr>
          </a:p>
        </p:txBody>
      </p:sp>
      <p:pic>
        <p:nvPicPr>
          <p:cNvPr id="430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2568" y="1540828"/>
            <a:ext cx="4503737"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01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fld id="{F233165A-F584-4F73-865F-CB334FD4BD22}" type="slidenum">
              <a:rPr kumimoji="0" lang="en-US" altLang="zh-CN" sz="1000"/>
            </a:fld>
            <a:endParaRPr kumimoji="0" lang="en-US" altLang="zh-CN" sz="1000"/>
          </a:p>
        </p:txBody>
      </p:sp>
      <p:sp>
        <p:nvSpPr>
          <p:cNvPr id="43014" name="TextBox 6"/>
          <p:cNvSpPr txBox="1">
            <a:spLocks noChangeArrowheads="1"/>
          </p:cNvSpPr>
          <p:nvPr/>
        </p:nvSpPr>
        <p:spPr bwMode="auto">
          <a:xfrm>
            <a:off x="500063" y="4786313"/>
            <a:ext cx="3500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r>
              <a:rPr lang="zh-CN" altLang="en-US" i="0"/>
              <a:t>光子禁带</a:t>
            </a:r>
            <a:endParaRPr lang="zh-CN" altLang="en-US" i="0"/>
          </a:p>
        </p:txBody>
      </p:sp>
      <p:pic>
        <p:nvPicPr>
          <p:cNvPr id="4301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6313" y="1714500"/>
            <a:ext cx="4075112"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TextBox 8"/>
          <p:cNvSpPr txBox="1">
            <a:spLocks noChangeArrowheads="1"/>
          </p:cNvSpPr>
          <p:nvPr/>
        </p:nvSpPr>
        <p:spPr bwMode="auto">
          <a:xfrm>
            <a:off x="4786313" y="5143500"/>
            <a:ext cx="3929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r>
              <a:rPr lang="en-US" altLang="zh-CN"/>
              <a:t>Bragg</a:t>
            </a:r>
            <a:r>
              <a:rPr lang="zh-CN" altLang="en-US"/>
              <a:t>散射</a:t>
            </a:r>
            <a:endParaRPr lang="zh-CN" altLang="en-US"/>
          </a:p>
        </p:txBody>
      </p:sp>
      <p:pic>
        <p:nvPicPr>
          <p:cNvPr id="4301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0" y="5695950"/>
            <a:ext cx="348615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l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937578" y="315278"/>
            <a:ext cx="6588125" cy="788987"/>
          </a:xfrm>
        </p:spPr>
        <p:txBody>
          <a:bodyPr>
            <a:scene3d>
              <a:camera prst="orthographicFront"/>
              <a:lightRig rig="soft" dir="t"/>
            </a:scene3d>
          </a:bodyPr>
          <a:lstStyle/>
          <a:p>
            <a:pPr algn="ctr">
              <a:defRPr/>
            </a:pPr>
            <a:r>
              <a:rPr lang="zh-CN" altLang="en-US" sz="3200" b="1" dirty="0" smtClean="0">
                <a:cs typeface="+mj-cs"/>
              </a:rPr>
              <a:t>表面等离激元</a:t>
            </a:r>
            <a:endParaRPr lang="zh-CN" altLang="en-US" sz="3200" b="1" dirty="0" smtClean="0">
              <a:cs typeface="+mj-cs"/>
            </a:endParaRPr>
          </a:p>
        </p:txBody>
      </p:sp>
      <p:sp>
        <p:nvSpPr>
          <p:cNvPr id="44035" name="内容占位符 2"/>
          <p:cNvSpPr>
            <a:spLocks noGrp="1"/>
          </p:cNvSpPr>
          <p:nvPr>
            <p:ph idx="1"/>
          </p:nvPr>
        </p:nvSpPr>
        <p:spPr>
          <a:xfrm>
            <a:off x="285750" y="4143375"/>
            <a:ext cx="8642350" cy="2232025"/>
          </a:xfrm>
        </p:spPr>
        <p:txBody>
          <a:bodyPr>
            <a:normAutofit fontScale="92500" lnSpcReduction="10000"/>
          </a:bodyPr>
          <a:lstStyle/>
          <a:p>
            <a:r>
              <a:rPr lang="zh-CN" altLang="en-US" sz="2400" smtClean="0">
                <a:latin typeface="Microsoft JhengHei" panose="020B0604030504040204" pitchFamily="34" charset="-120"/>
                <a:ea typeface="Microsoft JhengHei" panose="020B0604030504040204" pitchFamily="34" charset="-120"/>
                <a:sym typeface="Arial" panose="020B0604020202020204" pitchFamily="34" charset="0"/>
              </a:rPr>
              <a:t>表面等离激元：电子在金属</a:t>
            </a:r>
            <a:r>
              <a:rPr lang="en-US" altLang="zh-CN" sz="2400" smtClean="0">
                <a:latin typeface="Microsoft JhengHei" panose="020B0604030504040204" pitchFamily="34" charset="-120"/>
                <a:ea typeface="Microsoft JhengHei" panose="020B0604030504040204" pitchFamily="34" charset="-120"/>
                <a:sym typeface="Arial" panose="020B0604020202020204" pitchFamily="34" charset="0"/>
              </a:rPr>
              <a:t>-</a:t>
            </a:r>
            <a:r>
              <a:rPr lang="zh-CN" altLang="en-US" sz="2400" smtClean="0">
                <a:latin typeface="Microsoft JhengHei" panose="020B0604030504040204" pitchFamily="34" charset="-120"/>
                <a:ea typeface="Microsoft JhengHei" panose="020B0604030504040204" pitchFamily="34" charset="-120"/>
                <a:sym typeface="Arial" panose="020B0604020202020204" pitchFamily="34" charset="0"/>
              </a:rPr>
              <a:t>介质界面的集体振荡。</a:t>
            </a:r>
            <a:endParaRPr lang="en-US" altLang="zh-CN" sz="2400" smtClean="0">
              <a:latin typeface="Microsoft JhengHei" panose="020B0604030504040204" pitchFamily="34" charset="-120"/>
              <a:ea typeface="Microsoft JhengHei" panose="020B0604030504040204" pitchFamily="34" charset="-120"/>
              <a:sym typeface="Arial" panose="020B0604020202020204" pitchFamily="34" charset="0"/>
            </a:endParaRPr>
          </a:p>
          <a:p>
            <a:r>
              <a:rPr lang="zh-CN" altLang="en-US" sz="2400" smtClean="0">
                <a:latin typeface="Microsoft JhengHei" panose="020B0604030504040204" pitchFamily="34" charset="-120"/>
                <a:ea typeface="Microsoft JhengHei" panose="020B0604030504040204" pitchFamily="34" charset="-120"/>
                <a:sym typeface="Arial" panose="020B0604020202020204" pitchFamily="34" charset="0"/>
              </a:rPr>
              <a:t>表面等离激元的态密度高，</a:t>
            </a:r>
            <a:r>
              <a:rPr lang="en-US" altLang="zh-CN" sz="2400" smtClean="0">
                <a:latin typeface="Microsoft JhengHei" panose="020B0604030504040204" pitchFamily="34" charset="-120"/>
                <a:ea typeface="Microsoft JhengHei" panose="020B0604030504040204" pitchFamily="34" charset="-120"/>
                <a:sym typeface="Arial" panose="020B0604020202020204" pitchFamily="34" charset="0"/>
              </a:rPr>
              <a:t>QW-SP</a:t>
            </a:r>
            <a:r>
              <a:rPr lang="zh-CN" altLang="en-US" sz="2400" smtClean="0">
                <a:latin typeface="Microsoft JhengHei" panose="020B0604030504040204" pitchFamily="34" charset="-120"/>
                <a:ea typeface="Microsoft JhengHei" panose="020B0604030504040204" pitchFamily="34" charset="-120"/>
                <a:sym typeface="Arial" panose="020B0604020202020204" pitchFamily="34" charset="0"/>
              </a:rPr>
              <a:t>共振耦合使得阱内载流子辐射复合速率加大，这种新的复合路径可以提高量子阱的</a:t>
            </a:r>
            <a:r>
              <a:rPr lang="zh-CN" altLang="en-US" sz="2400" smtClean="0">
                <a:solidFill>
                  <a:srgbClr val="FF0000"/>
                </a:solidFill>
                <a:latin typeface="Microsoft JhengHei" panose="020B0604030504040204" pitchFamily="34" charset="-120"/>
                <a:ea typeface="Microsoft JhengHei" panose="020B0604030504040204" pitchFamily="34" charset="-120"/>
                <a:sym typeface="Arial" panose="020B0604020202020204" pitchFamily="34" charset="0"/>
              </a:rPr>
              <a:t>自发辐射速率</a:t>
            </a:r>
            <a:r>
              <a:rPr lang="zh-CN" altLang="en-US" sz="2400" smtClean="0">
                <a:latin typeface="Microsoft JhengHei" panose="020B0604030504040204" pitchFamily="34" charset="-120"/>
                <a:ea typeface="Microsoft JhengHei" panose="020B0604030504040204" pitchFamily="34" charset="-120"/>
                <a:sym typeface="Arial" panose="020B0604020202020204" pitchFamily="34" charset="0"/>
              </a:rPr>
              <a:t>，因此能提高内量子效率。</a:t>
            </a:r>
            <a:endParaRPr lang="en-US" altLang="zh-CN" sz="2400" smtClean="0">
              <a:latin typeface="Microsoft JhengHei" panose="020B0604030504040204" pitchFamily="34" charset="-120"/>
              <a:ea typeface="Microsoft JhengHei" panose="020B0604030504040204" pitchFamily="34" charset="-120"/>
              <a:sym typeface="Arial" panose="020B0604020202020204" pitchFamily="34" charset="0"/>
            </a:endParaRPr>
          </a:p>
          <a:p>
            <a:r>
              <a:rPr lang="zh-CN" altLang="en-US" sz="2400" smtClean="0">
                <a:latin typeface="Microsoft JhengHei" panose="020B0604030504040204" pitchFamily="34" charset="-120"/>
                <a:ea typeface="Microsoft JhengHei" panose="020B0604030504040204" pitchFamily="34" charset="-120"/>
                <a:sym typeface="Arial" panose="020B0604020202020204" pitchFamily="34" charset="0"/>
              </a:rPr>
              <a:t>同时光波</a:t>
            </a:r>
            <a:r>
              <a:rPr lang="zh-CN" altLang="en-US" sz="2400" smtClean="0">
                <a:latin typeface="Microsoft JhengHei" panose="020B0604030504040204" pitchFamily="34" charset="-120"/>
                <a:ea typeface="Microsoft JhengHei" panose="020B0604030504040204" pitchFamily="34" charset="-120"/>
              </a:rPr>
              <a:t>与粗糙金属表面或金属纳米结构中局域表面等离激元（</a:t>
            </a:r>
            <a:r>
              <a:rPr lang="en-US" altLang="zh-CN" sz="2400" smtClean="0">
                <a:latin typeface="Microsoft JhengHei" panose="020B0604030504040204" pitchFamily="34" charset="-120"/>
                <a:ea typeface="Microsoft JhengHei" panose="020B0604030504040204" pitchFamily="34" charset="-120"/>
              </a:rPr>
              <a:t>LSP</a:t>
            </a:r>
            <a:r>
              <a:rPr lang="zh-CN" altLang="en-US" sz="2400" smtClean="0">
                <a:latin typeface="Microsoft JhengHei" panose="020B0604030504040204" pitchFamily="34" charset="-120"/>
                <a:ea typeface="Microsoft JhengHei" panose="020B0604030504040204" pitchFamily="34" charset="-120"/>
              </a:rPr>
              <a:t>）的耦合，无须波矢匹配，就可以实现</a:t>
            </a:r>
            <a:r>
              <a:rPr lang="en-US" altLang="zh-CN" sz="2400" smtClean="0">
                <a:latin typeface="Microsoft JhengHei" panose="020B0604030504040204" pitchFamily="34" charset="-120"/>
                <a:ea typeface="Microsoft JhengHei" panose="020B0604030504040204" pitchFamily="34" charset="-120"/>
              </a:rPr>
              <a:t>LSP</a:t>
            </a:r>
            <a:r>
              <a:rPr lang="zh-CN" altLang="en-US" sz="2400" smtClean="0">
                <a:latin typeface="Microsoft JhengHei" panose="020B0604030504040204" pitchFamily="34" charset="-120"/>
                <a:ea typeface="Microsoft JhengHei" panose="020B0604030504040204" pitchFamily="34" charset="-120"/>
              </a:rPr>
              <a:t>能量的辐射出射。增加</a:t>
            </a:r>
            <a:r>
              <a:rPr lang="en-US" altLang="zh-CN" sz="2400" smtClean="0">
                <a:latin typeface="Microsoft JhengHei" panose="020B0604030504040204" pitchFamily="34" charset="-120"/>
                <a:ea typeface="Microsoft JhengHei" panose="020B0604030504040204" pitchFamily="34" charset="-120"/>
              </a:rPr>
              <a:t>LED</a:t>
            </a:r>
            <a:r>
              <a:rPr lang="zh-CN" altLang="en-US" sz="2400" smtClean="0">
                <a:latin typeface="Microsoft JhengHei" panose="020B0604030504040204" pitchFamily="34" charset="-120"/>
                <a:ea typeface="Microsoft JhengHei" panose="020B0604030504040204" pitchFamily="34" charset="-120"/>
              </a:rPr>
              <a:t>的</a:t>
            </a:r>
            <a:r>
              <a:rPr lang="zh-CN" altLang="en-US" sz="2400" smtClean="0">
                <a:solidFill>
                  <a:srgbClr val="FF0000"/>
                </a:solidFill>
                <a:latin typeface="Microsoft JhengHei" panose="020B0604030504040204" pitchFamily="34" charset="-120"/>
                <a:ea typeface="Microsoft JhengHei" panose="020B0604030504040204" pitchFamily="34" charset="-120"/>
              </a:rPr>
              <a:t>出光效率</a:t>
            </a:r>
            <a:r>
              <a:rPr lang="zh-CN" altLang="en-US" sz="2400" smtClean="0">
                <a:latin typeface="Microsoft JhengHei" panose="020B0604030504040204" pitchFamily="34" charset="-120"/>
                <a:ea typeface="Microsoft JhengHei" panose="020B0604030504040204" pitchFamily="34" charset="-120"/>
              </a:rPr>
              <a:t>。</a:t>
            </a:r>
            <a:endParaRPr lang="zh-CN" altLang="en-US" sz="2400" smtClean="0">
              <a:ea typeface="宋体" panose="02010600030101010101" pitchFamily="2" charset="-122"/>
            </a:endParaRPr>
          </a:p>
        </p:txBody>
      </p:sp>
      <p:sp>
        <p:nvSpPr>
          <p:cNvPr id="44036" name="矩形 3"/>
          <p:cNvSpPr>
            <a:spLocks noChangeArrowheads="1"/>
          </p:cNvSpPr>
          <p:nvPr/>
        </p:nvSpPr>
        <p:spPr bwMode="auto">
          <a:xfrm>
            <a:off x="1042988" y="1196975"/>
            <a:ext cx="58769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r>
              <a:rPr lang="zh-CN" altLang="en-US" sz="2800" b="1" i="0">
                <a:solidFill>
                  <a:srgbClr val="FF0000"/>
                </a:solidFill>
                <a:latin typeface="Microsoft JhengHei" panose="020B0604030504040204" pitchFamily="34" charset="-120"/>
                <a:ea typeface="Microsoft JhengHei" panose="020B0604030504040204" pitchFamily="34" charset="-120"/>
              </a:rPr>
              <a:t>表面等离激元提高绿光</a:t>
            </a:r>
            <a:r>
              <a:rPr lang="en-US" altLang="zh-CN" sz="2800" b="1" i="0">
                <a:solidFill>
                  <a:srgbClr val="FF0000"/>
                </a:solidFill>
                <a:latin typeface="Microsoft JhengHei" panose="020B0604030504040204" pitchFamily="34" charset="-120"/>
                <a:ea typeface="Microsoft JhengHei" panose="020B0604030504040204" pitchFamily="34" charset="-120"/>
              </a:rPr>
              <a:t>LED</a:t>
            </a:r>
            <a:r>
              <a:rPr lang="zh-CN" altLang="en-US" sz="2800" b="1" i="0">
                <a:solidFill>
                  <a:srgbClr val="FF0000"/>
                </a:solidFill>
                <a:latin typeface="Microsoft JhengHei" panose="020B0604030504040204" pitchFamily="34" charset="-120"/>
                <a:ea typeface="Microsoft JhengHei" panose="020B0604030504040204" pitchFamily="34" charset="-120"/>
              </a:rPr>
              <a:t>发光效率</a:t>
            </a:r>
            <a:endParaRPr lang="zh-CN" altLang="en-US" sz="2800" i="0"/>
          </a:p>
        </p:txBody>
      </p:sp>
      <p:pic>
        <p:nvPicPr>
          <p:cNvPr id="4403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86400" y="2357438"/>
            <a:ext cx="3403600"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2071688"/>
            <a:ext cx="2424113" cy="184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39" name="Group 9"/>
          <p:cNvGrpSpPr/>
          <p:nvPr/>
        </p:nvGrpSpPr>
        <p:grpSpPr bwMode="auto">
          <a:xfrm>
            <a:off x="3132138" y="1989138"/>
            <a:ext cx="2214562" cy="1978025"/>
            <a:chOff x="1973" y="1275"/>
            <a:chExt cx="2163" cy="1919"/>
          </a:xfrm>
        </p:grpSpPr>
        <p:pic>
          <p:nvPicPr>
            <p:cNvPr id="4404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 y="1275"/>
              <a:ext cx="2148" cy="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3" name="Text Box 12"/>
            <p:cNvSpPr txBox="1">
              <a:spLocks noChangeArrowheads="1"/>
            </p:cNvSpPr>
            <p:nvPr/>
          </p:nvSpPr>
          <p:spPr bwMode="auto">
            <a:xfrm>
              <a:off x="2903" y="2364"/>
              <a:ext cx="123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TW" sz="1200">
                  <a:latin typeface="Calibri" panose="020F0502020204030204" charset="0"/>
                  <a:ea typeface="PMingLiU" panose="02020500000000000000" pitchFamily="18" charset="-120"/>
                </a:rPr>
                <a:t>SPP dispersion</a:t>
              </a:r>
              <a:endParaRPr lang="en-US" altLang="zh-TW" sz="1200">
                <a:latin typeface="Calibri" panose="020F0502020204030204" charset="0"/>
                <a:ea typeface="PMingLiU" panose="02020500000000000000" pitchFamily="18" charset="-120"/>
              </a:endParaRPr>
            </a:p>
          </p:txBody>
        </p:sp>
        <p:sp>
          <p:nvSpPr>
            <p:cNvPr id="44044" name="Line 14"/>
            <p:cNvSpPr>
              <a:spLocks noChangeShapeType="1"/>
            </p:cNvSpPr>
            <p:nvPr/>
          </p:nvSpPr>
          <p:spPr bwMode="auto">
            <a:xfrm flipH="1" flipV="1">
              <a:off x="2835" y="2137"/>
              <a:ext cx="158" cy="22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4040" name="矩形 12"/>
          <p:cNvSpPr>
            <a:spLocks noChangeArrowheads="1"/>
          </p:cNvSpPr>
          <p:nvPr/>
        </p:nvSpPr>
        <p:spPr bwMode="auto">
          <a:xfrm>
            <a:off x="4140200" y="1700213"/>
            <a:ext cx="3876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r>
              <a:rPr lang="fr-FR" altLang="zh-CN" sz="1800" i="0">
                <a:latin typeface="Microsoft JhengHei" panose="020B0604030504040204" pitchFamily="34" charset="-120"/>
                <a:ea typeface="Microsoft JhengHei" panose="020B0604030504040204" pitchFamily="34" charset="-120"/>
              </a:rPr>
              <a:t> Appl. Phys. Lett. 2005, 87, 071102.</a:t>
            </a:r>
            <a:endParaRPr lang="zh-CN" altLang="en-US" sz="1800" i="0"/>
          </a:p>
        </p:txBody>
      </p:sp>
      <p:sp>
        <p:nvSpPr>
          <p:cNvPr id="44041" name="灯片编号占位符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fld id="{A3F2EB35-C434-48C1-A5F3-128320FE3C70}" type="slidenum">
              <a:rPr kumimoji="0" lang="zh-CN" altLang="en-US" sz="1000"/>
            </a:fld>
            <a:endParaRPr kumimoji="0" lang="zh-CN" altLang="en-US" sz="1000"/>
          </a:p>
        </p:txBody>
      </p:sp>
    </p:spTree>
  </p:cSld>
  <p:clrMapOvr>
    <a:masterClrMapping/>
  </p:clrMapOvr>
  <p:transition>
    <p:pull dir="l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0" y="2286000"/>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灯片编号占位符 1"/>
          <p:cNvSpPr txBox="1"/>
          <p:nvPr/>
        </p:nvSpPr>
        <p:spPr bwMode="auto">
          <a:xfrm>
            <a:off x="7432675" y="6381750"/>
            <a:ext cx="12588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lgn="r" eaLnBrk="1" hangingPunct="1"/>
            <a:fld id="{B8ECE608-A09F-4D48-8394-B0C0A7A62A31}" type="slidenum">
              <a:rPr kumimoji="0" lang="zh-CN" altLang="en-US" sz="1000" i="0"/>
            </a:fld>
            <a:endParaRPr kumimoji="0" lang="en-US" altLang="zh-CN" sz="1000" i="0"/>
          </a:p>
        </p:txBody>
      </p:sp>
      <p:pic>
        <p:nvPicPr>
          <p:cNvPr id="450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661035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TextBox 1"/>
          <p:cNvSpPr txBox="1">
            <a:spLocks noChangeArrowheads="1"/>
          </p:cNvSpPr>
          <p:nvPr/>
        </p:nvSpPr>
        <p:spPr bwMode="auto">
          <a:xfrm>
            <a:off x="857250" y="214313"/>
            <a:ext cx="79930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r>
              <a:rPr lang="zh-CN" altLang="en-US" sz="3200" b="1" i="0"/>
              <a:t>等离激元纳米天线增强</a:t>
            </a:r>
            <a:r>
              <a:rPr lang="en-US" altLang="zh-CN" sz="3200" b="1" i="0"/>
              <a:t>Purcell</a:t>
            </a:r>
            <a:r>
              <a:rPr lang="zh-CN" altLang="en-US" sz="3200" b="1" i="0"/>
              <a:t>因子</a:t>
            </a:r>
            <a:endParaRPr lang="zh-CN" altLang="en-US" sz="3200" b="1" i="0"/>
          </a:p>
        </p:txBody>
      </p:sp>
      <p:sp>
        <p:nvSpPr>
          <p:cNvPr id="45063" name="矩形 2"/>
          <p:cNvSpPr>
            <a:spLocks noChangeArrowheads="1"/>
          </p:cNvSpPr>
          <p:nvPr/>
        </p:nvSpPr>
        <p:spPr bwMode="auto">
          <a:xfrm>
            <a:off x="1471613" y="6143625"/>
            <a:ext cx="7672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r>
              <a:rPr lang="en-US" altLang="zh-CN" i="0"/>
              <a:t>G.M.Akselrod, NATURE PHOTONICS</a:t>
            </a:r>
            <a:r>
              <a:rPr lang="zh-CN" altLang="en-US" i="0"/>
              <a:t>， </a:t>
            </a:r>
            <a:r>
              <a:rPr lang="en-US" altLang="zh-CN" i="0"/>
              <a:t>8</a:t>
            </a:r>
            <a:r>
              <a:rPr lang="zh-CN" altLang="en-US" i="0"/>
              <a:t>，</a:t>
            </a:r>
            <a:r>
              <a:rPr lang="en-US" altLang="zh-CN" i="0"/>
              <a:t>835</a:t>
            </a:r>
            <a:r>
              <a:rPr lang="zh-CN" altLang="en-US" i="0"/>
              <a:t>（</a:t>
            </a:r>
            <a:r>
              <a:rPr lang="en-US" altLang="zh-CN" i="0"/>
              <a:t>2014</a:t>
            </a:r>
            <a:r>
              <a:rPr lang="zh-CN" altLang="en-US" i="0"/>
              <a:t>）</a:t>
            </a:r>
            <a:endParaRPr lang="en-US" altLang="zh-CN" i="0"/>
          </a:p>
        </p:txBody>
      </p:sp>
      <p:sp>
        <p:nvSpPr>
          <p:cNvPr id="45064" name="TextBox 4"/>
          <p:cNvSpPr txBox="1">
            <a:spLocks noChangeArrowheads="1"/>
          </p:cNvSpPr>
          <p:nvPr/>
        </p:nvSpPr>
        <p:spPr bwMode="auto">
          <a:xfrm>
            <a:off x="6750050" y="1581150"/>
            <a:ext cx="231775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lnSpc>
                <a:spcPct val="150000"/>
              </a:lnSpc>
              <a:buFont typeface="Wingdings" panose="05000000000000000000" pitchFamily="2" charset="2"/>
              <a:buChar char="Ø"/>
            </a:pPr>
            <a:r>
              <a:rPr lang="en-US" altLang="zh-CN" sz="2000" i="0"/>
              <a:t>Ag</a:t>
            </a:r>
            <a:r>
              <a:rPr lang="zh-CN" altLang="en-US" sz="2000" i="0"/>
              <a:t>纳米方块，边长</a:t>
            </a:r>
            <a:r>
              <a:rPr lang="en-US" altLang="zh-CN" sz="2000" i="0"/>
              <a:t>65-95nm</a:t>
            </a:r>
            <a:endParaRPr lang="en-US" altLang="zh-CN" sz="2000" i="0"/>
          </a:p>
          <a:p>
            <a:pPr>
              <a:lnSpc>
                <a:spcPct val="150000"/>
              </a:lnSpc>
              <a:buFont typeface="Wingdings" panose="05000000000000000000" pitchFamily="2" charset="2"/>
              <a:buChar char="Ø"/>
            </a:pPr>
            <a:r>
              <a:rPr lang="en-US" altLang="zh-CN" sz="2000" i="0"/>
              <a:t>Au </a:t>
            </a:r>
            <a:r>
              <a:rPr lang="zh-CN" altLang="en-US" sz="2000" i="0"/>
              <a:t>膜 </a:t>
            </a:r>
            <a:r>
              <a:rPr lang="en-US" altLang="zh-CN" sz="2000" i="0"/>
              <a:t>50nm</a:t>
            </a:r>
            <a:endParaRPr lang="en-US" altLang="zh-CN" sz="2000" i="0"/>
          </a:p>
          <a:p>
            <a:pPr>
              <a:lnSpc>
                <a:spcPct val="150000"/>
              </a:lnSpc>
              <a:buFont typeface="Wingdings" panose="05000000000000000000" pitchFamily="2" charset="2"/>
              <a:buChar char="Ø"/>
            </a:pPr>
            <a:r>
              <a:rPr lang="en-US" altLang="zh-CN" sz="2000" i="0"/>
              <a:t>Gap</a:t>
            </a:r>
            <a:r>
              <a:rPr lang="zh-CN" altLang="en-US" sz="2000" i="0"/>
              <a:t>：</a:t>
            </a:r>
            <a:r>
              <a:rPr lang="en-US" altLang="zh-CN" sz="2000" i="0"/>
              <a:t>5-15nm</a:t>
            </a:r>
            <a:endParaRPr lang="en-US" altLang="zh-CN" sz="2000" i="0"/>
          </a:p>
          <a:p>
            <a:pPr>
              <a:lnSpc>
                <a:spcPct val="150000"/>
              </a:lnSpc>
              <a:buFont typeface="Wingdings" panose="05000000000000000000" pitchFamily="2" charset="2"/>
              <a:buChar char="Ø"/>
            </a:pPr>
            <a:r>
              <a:rPr lang="zh-CN" altLang="en-US" sz="2000" i="0"/>
              <a:t>自发辐射速率增加</a:t>
            </a:r>
            <a:r>
              <a:rPr lang="en-US" altLang="zh-CN" sz="2000" i="0"/>
              <a:t>1000</a:t>
            </a:r>
            <a:r>
              <a:rPr lang="zh-CN" altLang="en-US" sz="2000" i="0"/>
              <a:t>倍，量子效率</a:t>
            </a:r>
            <a:r>
              <a:rPr lang="en-US" altLang="zh-CN" sz="2000" i="0"/>
              <a:t>〉0.5 </a:t>
            </a:r>
            <a:endParaRPr lang="zh-CN" altLang="en-US" sz="2000" i="0"/>
          </a:p>
          <a:p>
            <a:pPr>
              <a:lnSpc>
                <a:spcPct val="150000"/>
              </a:lnSpc>
              <a:buFont typeface="Wingdings" panose="05000000000000000000" pitchFamily="2" charset="2"/>
              <a:buChar char="Ø"/>
            </a:pPr>
            <a:r>
              <a:rPr lang="en-US" altLang="zh-CN" sz="2000" i="0"/>
              <a:t>84%</a:t>
            </a:r>
            <a:r>
              <a:rPr lang="zh-CN" altLang="en-US" sz="2000" i="0"/>
              <a:t>光收集效率</a:t>
            </a:r>
            <a:endParaRPr lang="zh-CN" altLang="en-US" sz="2000" i="0"/>
          </a:p>
        </p:txBody>
      </p:sp>
      <p:sp>
        <p:nvSpPr>
          <p:cNvPr id="45065" name="TextBox 5"/>
          <p:cNvSpPr txBox="1">
            <a:spLocks noChangeArrowheads="1"/>
          </p:cNvSpPr>
          <p:nvPr/>
        </p:nvSpPr>
        <p:spPr bwMode="auto">
          <a:xfrm>
            <a:off x="419100" y="984250"/>
            <a:ext cx="2009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r>
              <a:rPr lang="en-US" altLang="zh-CN" i="0"/>
              <a:t>Duke</a:t>
            </a:r>
            <a:r>
              <a:rPr lang="zh-CN" altLang="en-US" i="0"/>
              <a:t>大学</a:t>
            </a:r>
            <a:endParaRPr lang="zh-CN" altLang="en-US" i="0"/>
          </a:p>
        </p:txBody>
      </p:sp>
    </p:spTree>
  </p:cSld>
  <p:clrMapOvr>
    <a:masterClrMapping/>
  </p:clrMapOvr>
  <p:transition>
    <p:pull dir="l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3"/>
          <p:cNvGrpSpPr/>
          <p:nvPr/>
        </p:nvGrpSpPr>
        <p:grpSpPr bwMode="auto">
          <a:xfrm>
            <a:off x="0" y="0"/>
            <a:ext cx="8893175" cy="4679950"/>
            <a:chOff x="249" y="618"/>
            <a:chExt cx="5262" cy="1819"/>
          </a:xfrm>
        </p:grpSpPr>
        <p:sp>
          <p:nvSpPr>
            <p:cNvPr id="46086" name="Rectangle 4"/>
            <p:cNvSpPr>
              <a:spLocks noChangeArrowheads="1"/>
            </p:cNvSpPr>
            <p:nvPr/>
          </p:nvSpPr>
          <p:spPr bwMode="auto">
            <a:xfrm>
              <a:off x="249" y="618"/>
              <a:ext cx="5261" cy="1815"/>
            </a:xfrm>
            <a:prstGeom prst="rect">
              <a:avLst/>
            </a:prstGeom>
            <a:solidFill>
              <a:srgbClr val="FFFFCC">
                <a:alpha val="78038"/>
              </a:srgbClr>
            </a:solidFill>
            <a:ln w="28575">
              <a:solidFill>
                <a:srgbClr val="CC9900"/>
              </a:solidFill>
              <a:miter lim="800000"/>
            </a:ln>
          </p:spPr>
          <p:txBody>
            <a:bodyPr wrap="none" anchor="ct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endParaRPr lang="en-US" altLang="zh-CN">
                <a:latin typeface="Calibri" panose="020F0502020204030204" charset="0"/>
              </a:endParaRPr>
            </a:p>
          </p:txBody>
        </p:sp>
        <p:sp>
          <p:nvSpPr>
            <p:cNvPr id="46087" name="Text Box 5"/>
            <p:cNvSpPr txBox="1">
              <a:spLocks noChangeArrowheads="1"/>
            </p:cNvSpPr>
            <p:nvPr/>
          </p:nvSpPr>
          <p:spPr bwMode="auto">
            <a:xfrm>
              <a:off x="749" y="709"/>
              <a:ext cx="158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endParaRPr lang="zh-TW" altLang="zh-TW">
                <a:latin typeface="Calibri" panose="020F0502020204030204" charset="0"/>
                <a:ea typeface="PMingLiU" panose="02020500000000000000" pitchFamily="18" charset="-120"/>
              </a:endParaRPr>
            </a:p>
          </p:txBody>
        </p:sp>
        <p:sp>
          <p:nvSpPr>
            <p:cNvPr id="46088" name="Text Box 6"/>
            <p:cNvSpPr txBox="1">
              <a:spLocks noChangeArrowheads="1"/>
            </p:cNvSpPr>
            <p:nvPr/>
          </p:nvSpPr>
          <p:spPr bwMode="auto">
            <a:xfrm>
              <a:off x="340" y="1026"/>
              <a:ext cx="1179" cy="410"/>
            </a:xfrm>
            <a:prstGeom prst="rect">
              <a:avLst/>
            </a:prstGeom>
            <a:noFill/>
            <a:ln w="9525">
              <a:solidFill>
                <a:srgbClr val="3333FF"/>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TW">
                  <a:solidFill>
                    <a:srgbClr val="3333FF"/>
                  </a:solidFill>
                  <a:latin typeface="Calibri" panose="020F0502020204030204" charset="0"/>
                  <a:ea typeface="PMingLiU" panose="02020500000000000000" pitchFamily="18" charset="-120"/>
                </a:rPr>
                <a:t>Carriers in quantum well</a:t>
              </a:r>
              <a:endParaRPr lang="en-US" altLang="zh-TW">
                <a:solidFill>
                  <a:srgbClr val="3333FF"/>
                </a:solidFill>
                <a:latin typeface="Calibri" panose="020F0502020204030204" charset="0"/>
                <a:ea typeface="PMingLiU" panose="02020500000000000000" pitchFamily="18" charset="-120"/>
              </a:endParaRPr>
            </a:p>
          </p:txBody>
        </p:sp>
        <p:sp>
          <p:nvSpPr>
            <p:cNvPr id="46089" name="Line 7"/>
            <p:cNvSpPr>
              <a:spLocks noChangeShapeType="1"/>
            </p:cNvSpPr>
            <p:nvPr/>
          </p:nvSpPr>
          <p:spPr bwMode="auto">
            <a:xfrm flipV="1">
              <a:off x="1519" y="845"/>
              <a:ext cx="1180" cy="317"/>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90" name="Text Box 8"/>
            <p:cNvSpPr txBox="1">
              <a:spLocks noChangeArrowheads="1"/>
            </p:cNvSpPr>
            <p:nvPr/>
          </p:nvSpPr>
          <p:spPr bwMode="auto">
            <a:xfrm>
              <a:off x="2699" y="754"/>
              <a:ext cx="680" cy="237"/>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TW">
                  <a:solidFill>
                    <a:srgbClr val="FF0000"/>
                  </a:solidFill>
                  <a:latin typeface="Calibri" panose="020F0502020204030204" charset="0"/>
                  <a:ea typeface="PMingLiU" panose="02020500000000000000" pitchFamily="18" charset="-120"/>
                </a:rPr>
                <a:t>light </a:t>
              </a:r>
              <a:endParaRPr lang="en-US" altLang="zh-TW">
                <a:solidFill>
                  <a:srgbClr val="FF0000"/>
                </a:solidFill>
                <a:latin typeface="Calibri" panose="020F0502020204030204" charset="0"/>
                <a:ea typeface="PMingLiU" panose="02020500000000000000" pitchFamily="18" charset="-120"/>
              </a:endParaRPr>
            </a:p>
          </p:txBody>
        </p:sp>
        <p:sp>
          <p:nvSpPr>
            <p:cNvPr id="46091" name="Text Box 9"/>
            <p:cNvSpPr txBox="1">
              <a:spLocks noChangeArrowheads="1"/>
            </p:cNvSpPr>
            <p:nvPr/>
          </p:nvSpPr>
          <p:spPr bwMode="auto">
            <a:xfrm>
              <a:off x="930" y="618"/>
              <a:ext cx="131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lgn="r">
                <a:spcBef>
                  <a:spcPct val="50000"/>
                </a:spcBef>
              </a:pPr>
              <a:r>
                <a:rPr lang="en-US" altLang="zh-TW">
                  <a:latin typeface="Calibri" panose="020F0502020204030204" charset="0"/>
                  <a:ea typeface="PMingLiU" panose="02020500000000000000" pitchFamily="18" charset="-120"/>
                </a:rPr>
                <a:t>             Radiative recombination</a:t>
              </a:r>
              <a:endParaRPr lang="en-US" altLang="zh-TW">
                <a:latin typeface="Calibri" panose="020F0502020204030204" charset="0"/>
                <a:ea typeface="PMingLiU" panose="02020500000000000000" pitchFamily="18" charset="-120"/>
              </a:endParaRPr>
            </a:p>
          </p:txBody>
        </p:sp>
        <p:sp>
          <p:nvSpPr>
            <p:cNvPr id="46092" name="Line 10"/>
            <p:cNvSpPr>
              <a:spLocks noChangeShapeType="1"/>
            </p:cNvSpPr>
            <p:nvPr/>
          </p:nvSpPr>
          <p:spPr bwMode="auto">
            <a:xfrm>
              <a:off x="1519" y="1208"/>
              <a:ext cx="2269" cy="0"/>
            </a:xfrm>
            <a:prstGeom prst="line">
              <a:avLst/>
            </a:prstGeom>
            <a:noFill/>
            <a:ln w="28575">
              <a:solidFill>
                <a:schemeClr va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93" name="Text Box 11"/>
            <p:cNvSpPr txBox="1">
              <a:spLocks noChangeArrowheads="1"/>
            </p:cNvSpPr>
            <p:nvPr/>
          </p:nvSpPr>
          <p:spPr bwMode="auto">
            <a:xfrm>
              <a:off x="1701" y="1208"/>
              <a:ext cx="2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TW">
                  <a:latin typeface="Calibri" panose="020F0502020204030204" charset="0"/>
                  <a:ea typeface="PMingLiU" panose="02020500000000000000" pitchFamily="18" charset="-120"/>
                </a:rPr>
                <a:t>Non-radiative recombination</a:t>
              </a:r>
              <a:endParaRPr lang="en-US" altLang="zh-TW">
                <a:latin typeface="Calibri" panose="020F0502020204030204" charset="0"/>
                <a:ea typeface="PMingLiU" panose="02020500000000000000" pitchFamily="18" charset="-120"/>
              </a:endParaRPr>
            </a:p>
          </p:txBody>
        </p:sp>
        <p:sp>
          <p:nvSpPr>
            <p:cNvPr id="46094" name="Text Box 12"/>
            <p:cNvSpPr txBox="1">
              <a:spLocks noChangeArrowheads="1"/>
            </p:cNvSpPr>
            <p:nvPr/>
          </p:nvSpPr>
          <p:spPr bwMode="auto">
            <a:xfrm>
              <a:off x="3787" y="1072"/>
              <a:ext cx="681" cy="237"/>
            </a:xfrm>
            <a:prstGeom prst="rect">
              <a:avLst/>
            </a:prstGeom>
            <a:noFill/>
            <a:ln w="9525">
              <a:solidFill>
                <a:srgbClr val="3333CC"/>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TW">
                  <a:solidFill>
                    <a:schemeClr val="hlink"/>
                  </a:solidFill>
                  <a:latin typeface="Calibri" panose="020F0502020204030204" charset="0"/>
                  <a:ea typeface="PMingLiU" panose="02020500000000000000" pitchFamily="18" charset="-120"/>
                </a:rPr>
                <a:t>heat </a:t>
              </a:r>
              <a:endParaRPr lang="en-US" altLang="zh-TW">
                <a:solidFill>
                  <a:schemeClr val="hlink"/>
                </a:solidFill>
                <a:latin typeface="Calibri" panose="020F0502020204030204" charset="0"/>
                <a:ea typeface="PMingLiU" panose="02020500000000000000" pitchFamily="18" charset="-120"/>
              </a:endParaRPr>
            </a:p>
          </p:txBody>
        </p:sp>
        <p:sp>
          <p:nvSpPr>
            <p:cNvPr id="46095" name="Line 13"/>
            <p:cNvSpPr>
              <a:spLocks noChangeShapeType="1"/>
            </p:cNvSpPr>
            <p:nvPr/>
          </p:nvSpPr>
          <p:spPr bwMode="auto">
            <a:xfrm>
              <a:off x="1519" y="1298"/>
              <a:ext cx="409" cy="363"/>
            </a:xfrm>
            <a:prstGeom prst="line">
              <a:avLst/>
            </a:prstGeom>
            <a:noFill/>
            <a:ln w="28575">
              <a:solidFill>
                <a:srgbClr val="6699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96" name="Text Box 14"/>
            <p:cNvSpPr txBox="1">
              <a:spLocks noChangeArrowheads="1"/>
            </p:cNvSpPr>
            <p:nvPr/>
          </p:nvSpPr>
          <p:spPr bwMode="auto">
            <a:xfrm>
              <a:off x="1897" y="1532"/>
              <a:ext cx="1300" cy="407"/>
            </a:xfrm>
            <a:prstGeom prst="rect">
              <a:avLst/>
            </a:prstGeom>
            <a:noFill/>
            <a:ln w="9525">
              <a:solidFill>
                <a:srgbClr val="0066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TW">
                  <a:solidFill>
                    <a:srgbClr val="006600"/>
                  </a:solidFill>
                  <a:latin typeface="Calibri" panose="020F0502020204030204" charset="0"/>
                  <a:ea typeface="PMingLiU" panose="02020500000000000000" pitchFamily="18" charset="-120"/>
                </a:rPr>
                <a:t>Surface plasmon (bright mode)</a:t>
              </a:r>
              <a:endParaRPr lang="en-US" altLang="zh-TW">
                <a:solidFill>
                  <a:srgbClr val="006600"/>
                </a:solidFill>
                <a:latin typeface="Calibri" panose="020F0502020204030204" charset="0"/>
                <a:ea typeface="PMingLiU" panose="02020500000000000000" pitchFamily="18" charset="-120"/>
              </a:endParaRPr>
            </a:p>
          </p:txBody>
        </p:sp>
        <p:sp>
          <p:nvSpPr>
            <p:cNvPr id="46097" name="Line 15"/>
            <p:cNvSpPr>
              <a:spLocks noChangeShapeType="1"/>
            </p:cNvSpPr>
            <p:nvPr/>
          </p:nvSpPr>
          <p:spPr bwMode="auto">
            <a:xfrm flipV="1">
              <a:off x="3198" y="1707"/>
              <a:ext cx="1497" cy="0"/>
            </a:xfrm>
            <a:prstGeom prst="line">
              <a:avLst/>
            </a:prstGeom>
            <a:noFill/>
            <a:ln w="28575">
              <a:solidFill>
                <a:schemeClr va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98" name="Text Box 16"/>
            <p:cNvSpPr txBox="1">
              <a:spLocks noChangeArrowheads="1"/>
            </p:cNvSpPr>
            <p:nvPr/>
          </p:nvSpPr>
          <p:spPr bwMode="auto">
            <a:xfrm>
              <a:off x="4786" y="1979"/>
              <a:ext cx="636" cy="237"/>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TW">
                  <a:solidFill>
                    <a:srgbClr val="FF0000"/>
                  </a:solidFill>
                  <a:latin typeface="Calibri" panose="020F0502020204030204" charset="0"/>
                  <a:ea typeface="PMingLiU" panose="02020500000000000000" pitchFamily="18" charset="-120"/>
                </a:rPr>
                <a:t>light</a:t>
              </a:r>
              <a:endParaRPr lang="en-US" altLang="zh-TW">
                <a:solidFill>
                  <a:srgbClr val="FF0000"/>
                </a:solidFill>
                <a:latin typeface="Calibri" panose="020F0502020204030204" charset="0"/>
                <a:ea typeface="PMingLiU" panose="02020500000000000000" pitchFamily="18" charset="-120"/>
              </a:endParaRPr>
            </a:p>
          </p:txBody>
        </p:sp>
        <p:sp>
          <p:nvSpPr>
            <p:cNvPr id="46099" name="Line 17"/>
            <p:cNvSpPr>
              <a:spLocks noChangeShapeType="1"/>
            </p:cNvSpPr>
            <p:nvPr/>
          </p:nvSpPr>
          <p:spPr bwMode="auto">
            <a:xfrm>
              <a:off x="3198" y="1797"/>
              <a:ext cx="1588" cy="273"/>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00" name="Text Box 18"/>
            <p:cNvSpPr txBox="1">
              <a:spLocks noChangeArrowheads="1"/>
            </p:cNvSpPr>
            <p:nvPr/>
          </p:nvSpPr>
          <p:spPr bwMode="auto">
            <a:xfrm>
              <a:off x="4695" y="1571"/>
              <a:ext cx="726" cy="237"/>
            </a:xfrm>
            <a:prstGeom prst="rect">
              <a:avLst/>
            </a:prstGeom>
            <a:noFill/>
            <a:ln w="9525">
              <a:solidFill>
                <a:srgbClr val="3333CC"/>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TW">
                  <a:solidFill>
                    <a:schemeClr val="hlink"/>
                  </a:solidFill>
                  <a:latin typeface="Calibri" panose="020F0502020204030204" charset="0"/>
                  <a:ea typeface="PMingLiU" panose="02020500000000000000" pitchFamily="18" charset="-120"/>
                </a:rPr>
                <a:t>heat </a:t>
              </a:r>
              <a:endParaRPr lang="en-US" altLang="zh-TW">
                <a:solidFill>
                  <a:schemeClr val="hlink"/>
                </a:solidFill>
                <a:latin typeface="Calibri" panose="020F0502020204030204" charset="0"/>
                <a:ea typeface="PMingLiU" panose="02020500000000000000" pitchFamily="18" charset="-120"/>
              </a:endParaRPr>
            </a:p>
          </p:txBody>
        </p:sp>
        <p:sp>
          <p:nvSpPr>
            <p:cNvPr id="46101" name="Text Box 19"/>
            <p:cNvSpPr txBox="1">
              <a:spLocks noChangeArrowheads="1"/>
            </p:cNvSpPr>
            <p:nvPr/>
          </p:nvSpPr>
          <p:spPr bwMode="auto">
            <a:xfrm>
              <a:off x="2809" y="1948"/>
              <a:ext cx="20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TW">
                  <a:latin typeface="Calibri" panose="020F0502020204030204" charset="0"/>
                  <a:ea typeface="PMingLiU" panose="02020500000000000000" pitchFamily="18" charset="-120"/>
                </a:rPr>
                <a:t>Radiation (phase-matching) </a:t>
              </a:r>
              <a:endParaRPr lang="en-US" altLang="zh-TW">
                <a:latin typeface="Calibri" panose="020F0502020204030204" charset="0"/>
                <a:ea typeface="PMingLiU" panose="02020500000000000000" pitchFamily="18" charset="-120"/>
              </a:endParaRPr>
            </a:p>
          </p:txBody>
        </p:sp>
        <p:sp>
          <p:nvSpPr>
            <p:cNvPr id="46102" name="Text Box 20"/>
            <p:cNvSpPr txBox="1">
              <a:spLocks noChangeArrowheads="1"/>
            </p:cNvSpPr>
            <p:nvPr/>
          </p:nvSpPr>
          <p:spPr bwMode="auto">
            <a:xfrm>
              <a:off x="3337" y="1480"/>
              <a:ext cx="14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TW">
                  <a:latin typeface="Calibri" panose="020F0502020204030204" charset="0"/>
                  <a:ea typeface="PMingLiU" panose="02020500000000000000" pitchFamily="18" charset="-120"/>
                </a:rPr>
                <a:t>Metal dissipation </a:t>
              </a:r>
              <a:endParaRPr lang="en-US" altLang="zh-TW">
                <a:latin typeface="Calibri" panose="020F0502020204030204" charset="0"/>
                <a:ea typeface="PMingLiU" panose="02020500000000000000" pitchFamily="18" charset="-120"/>
              </a:endParaRPr>
            </a:p>
          </p:txBody>
        </p:sp>
        <p:sp>
          <p:nvSpPr>
            <p:cNvPr id="46103" name="Text Box 21"/>
            <p:cNvSpPr txBox="1">
              <a:spLocks noChangeArrowheads="1"/>
            </p:cNvSpPr>
            <p:nvPr/>
          </p:nvSpPr>
          <p:spPr bwMode="auto">
            <a:xfrm>
              <a:off x="748" y="1435"/>
              <a:ext cx="1362"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TW">
                  <a:latin typeface="Calibri" panose="020F0502020204030204" charset="0"/>
                  <a:ea typeface="PMingLiU" panose="02020500000000000000" pitchFamily="18" charset="-120"/>
                </a:rPr>
                <a:t>Coupling via evanescent field amplification </a:t>
              </a:r>
              <a:endParaRPr lang="en-US" altLang="zh-TW">
                <a:latin typeface="Calibri" panose="020F0502020204030204" charset="0"/>
                <a:ea typeface="PMingLiU" panose="02020500000000000000" pitchFamily="18" charset="-120"/>
              </a:endParaRPr>
            </a:p>
          </p:txBody>
        </p:sp>
        <p:sp>
          <p:nvSpPr>
            <p:cNvPr id="46104" name="Text Box 22"/>
            <p:cNvSpPr txBox="1">
              <a:spLocks noChangeArrowheads="1"/>
            </p:cNvSpPr>
            <p:nvPr/>
          </p:nvSpPr>
          <p:spPr bwMode="auto">
            <a:xfrm>
              <a:off x="3379" y="754"/>
              <a:ext cx="17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TW">
                  <a:solidFill>
                    <a:srgbClr val="A50021"/>
                  </a:solidFill>
                  <a:latin typeface="Calibri" panose="020F0502020204030204" charset="0"/>
                  <a:ea typeface="PMingLiU" panose="02020500000000000000" pitchFamily="18" charset="-120"/>
                </a:rPr>
                <a:t>(still inside material)</a:t>
              </a:r>
              <a:endParaRPr lang="en-US" altLang="zh-TW">
                <a:solidFill>
                  <a:srgbClr val="A50021"/>
                </a:solidFill>
                <a:latin typeface="Calibri" panose="020F0502020204030204" charset="0"/>
                <a:ea typeface="PMingLiU" panose="02020500000000000000" pitchFamily="18" charset="-120"/>
              </a:endParaRPr>
            </a:p>
          </p:txBody>
        </p:sp>
        <p:sp>
          <p:nvSpPr>
            <p:cNvPr id="46105" name="Text Box 23"/>
            <p:cNvSpPr txBox="1">
              <a:spLocks noChangeArrowheads="1"/>
            </p:cNvSpPr>
            <p:nvPr/>
          </p:nvSpPr>
          <p:spPr bwMode="auto">
            <a:xfrm>
              <a:off x="4057" y="2206"/>
              <a:ext cx="14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TW">
                  <a:solidFill>
                    <a:srgbClr val="A50021"/>
                  </a:solidFill>
                  <a:latin typeface="Calibri" panose="020F0502020204030204" charset="0"/>
                  <a:ea typeface="PMingLiU" panose="02020500000000000000" pitchFamily="18" charset="-120"/>
                </a:rPr>
                <a:t>(can be in the air)</a:t>
              </a:r>
              <a:endParaRPr lang="en-US" altLang="zh-TW">
                <a:solidFill>
                  <a:srgbClr val="A50021"/>
                </a:solidFill>
                <a:latin typeface="Calibri" panose="020F0502020204030204" charset="0"/>
                <a:ea typeface="PMingLiU" panose="02020500000000000000" pitchFamily="18" charset="-120"/>
              </a:endParaRPr>
            </a:p>
          </p:txBody>
        </p:sp>
        <p:sp>
          <p:nvSpPr>
            <p:cNvPr id="46106" name="Text Box 24"/>
            <p:cNvSpPr txBox="1">
              <a:spLocks noChangeArrowheads="1"/>
            </p:cNvSpPr>
            <p:nvPr/>
          </p:nvSpPr>
          <p:spPr bwMode="auto">
            <a:xfrm>
              <a:off x="295" y="2115"/>
              <a:ext cx="2494" cy="25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TW" sz="2000" b="1">
                  <a:solidFill>
                    <a:schemeClr val="accent2"/>
                  </a:solidFill>
                  <a:latin typeface="Calibri" panose="020F0502020204030204" charset="0"/>
                  <a:ea typeface="PMingLiU" panose="02020500000000000000" pitchFamily="18" charset="-120"/>
                </a:rPr>
                <a:t>Alternative emission channel</a:t>
              </a:r>
              <a:endParaRPr lang="en-US" altLang="zh-TW" sz="2000" b="1">
                <a:solidFill>
                  <a:schemeClr val="accent2"/>
                </a:solidFill>
                <a:latin typeface="Calibri" panose="020F0502020204030204" charset="0"/>
                <a:ea typeface="PMingLiU" panose="02020500000000000000" pitchFamily="18" charset="-120"/>
              </a:endParaRPr>
            </a:p>
          </p:txBody>
        </p:sp>
      </p:grpSp>
      <p:sp>
        <p:nvSpPr>
          <p:cNvPr id="46083" name="Text Box 33"/>
          <p:cNvSpPr txBox="1">
            <a:spLocks noChangeArrowheads="1"/>
          </p:cNvSpPr>
          <p:nvPr/>
        </p:nvSpPr>
        <p:spPr bwMode="auto">
          <a:xfrm>
            <a:off x="5219700" y="6550025"/>
            <a:ext cx="3476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TW" sz="1400">
                <a:latin typeface="Calibri" panose="020F0502020204030204" charset="0"/>
                <a:ea typeface="PMingLiU" panose="02020500000000000000" pitchFamily="18" charset="-120"/>
              </a:rPr>
              <a:t>Optics Express, 2011, 19, A914~A929</a:t>
            </a:r>
            <a:endParaRPr lang="en-US" altLang="zh-TW" sz="1400">
              <a:latin typeface="Calibri" panose="020F0502020204030204" charset="0"/>
              <a:ea typeface="PMingLiU" panose="02020500000000000000" pitchFamily="18" charset="-120"/>
            </a:endParaRPr>
          </a:p>
        </p:txBody>
      </p:sp>
      <p:sp>
        <p:nvSpPr>
          <p:cNvPr id="46084" name="TextBox 27"/>
          <p:cNvSpPr txBox="1">
            <a:spLocks noChangeArrowheads="1"/>
          </p:cNvSpPr>
          <p:nvPr/>
        </p:nvSpPr>
        <p:spPr bwMode="auto">
          <a:xfrm>
            <a:off x="611188" y="4868863"/>
            <a:ext cx="820896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r>
              <a:rPr lang="en-US" altLang="zh-CN" i="0"/>
              <a:t>SP-QW</a:t>
            </a:r>
            <a:r>
              <a:rPr lang="zh-CN" altLang="en-US" i="0"/>
              <a:t>耦合后，阱内辐射复合与</a:t>
            </a:r>
            <a:r>
              <a:rPr lang="en-US" altLang="zh-CN" i="0"/>
              <a:t>SP</a:t>
            </a:r>
            <a:r>
              <a:rPr lang="zh-CN" altLang="en-US" i="0"/>
              <a:t>发光一起，整个系统发光增强。耦合系统总的非辐射复合小于耦合前量子阱内的非辐射复合。</a:t>
            </a:r>
            <a:endParaRPr lang="en-US" altLang="zh-CN" i="0"/>
          </a:p>
          <a:p>
            <a:r>
              <a:rPr lang="zh-CN" altLang="en-US" i="0"/>
              <a:t>激发</a:t>
            </a:r>
            <a:r>
              <a:rPr lang="en-US" altLang="zh-CN" i="0"/>
              <a:t>SP</a:t>
            </a:r>
            <a:r>
              <a:rPr lang="zh-CN" altLang="en-US" i="0"/>
              <a:t>的能量比例，</a:t>
            </a:r>
            <a:r>
              <a:rPr lang="en-US" altLang="zh-CN" i="0"/>
              <a:t>QW</a:t>
            </a:r>
            <a:r>
              <a:rPr lang="zh-CN" altLang="en-US" i="0"/>
              <a:t>发光增强的机制仍然不是很清楚。</a:t>
            </a:r>
            <a:endParaRPr lang="zh-CN" altLang="en-US" i="0"/>
          </a:p>
        </p:txBody>
      </p:sp>
      <p:sp>
        <p:nvSpPr>
          <p:cNvPr id="46085" name="灯片编号占位符 2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fld id="{7B0C1D60-D1A5-45E5-A90D-123257FD01C2}" type="slidenum">
              <a:rPr kumimoji="0" lang="zh-CN" altLang="en-US" sz="1000"/>
            </a:fld>
            <a:endParaRPr kumimoji="0" lang="zh-CN" altLang="en-US" sz="1000"/>
          </a:p>
        </p:txBody>
      </p:sp>
    </p:spTree>
  </p:cSld>
  <p:clrMapOvr>
    <a:masterClrMapping/>
  </p:clrMapOvr>
  <p:transition>
    <p:pull dir="l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706420"/>
          </a:xfrm>
        </p:spPr>
        <p:txBody>
          <a:bodyPr>
            <a:normAutofit/>
          </a:bodyPr>
          <a:lstStyle/>
          <a:p>
            <a:pPr fontAlgn="base">
              <a:lnSpc>
                <a:spcPct val="120000"/>
              </a:lnSpc>
              <a:spcBef>
                <a:spcPct val="20000"/>
              </a:spcBef>
              <a:spcAft>
                <a:spcPct val="0"/>
              </a:spcAft>
              <a:buClr>
                <a:schemeClr val="tx2"/>
              </a:buClr>
              <a:buSzPct val="50000"/>
              <a:defRPr/>
            </a:pPr>
            <a:r>
              <a:rPr lang="en-US" altLang="zh-CN" sz="3200" b="1" dirty="0" smtClean="0">
                <a:latin typeface="Times New Roman" panose="02020603050405020304" pitchFamily="18" charset="0"/>
                <a:ea typeface="宋体" panose="02010600030101010101" pitchFamily="2" charset="-122"/>
                <a:cs typeface="+mn-cs"/>
              </a:rPr>
              <a:t>1.3.1</a:t>
            </a:r>
            <a:r>
              <a:rPr lang="zh-CN" altLang="en-US" sz="3200" b="1" dirty="0" smtClean="0">
                <a:latin typeface="Times New Roman" panose="02020603050405020304" pitchFamily="18" charset="0"/>
                <a:ea typeface="宋体" panose="02010600030101010101" pitchFamily="2" charset="-122"/>
                <a:cs typeface="+mn-cs"/>
              </a:rPr>
              <a:t> </a:t>
            </a:r>
            <a:r>
              <a:rPr lang="en-US" altLang="zh-CN" sz="3200" b="1" dirty="0" smtClean="0">
                <a:latin typeface="Times New Roman" panose="02020603050405020304" pitchFamily="18" charset="0"/>
                <a:ea typeface="宋体" panose="02010600030101010101" pitchFamily="2" charset="-122"/>
                <a:cs typeface="+mn-cs"/>
                <a:sym typeface="+mn-ea"/>
              </a:rPr>
              <a:t>III-V</a:t>
            </a:r>
            <a:r>
              <a:rPr lang="zh-CN" altLang="en-US" sz="3200" b="1" dirty="0" smtClean="0">
                <a:latin typeface="Times New Roman" panose="02020603050405020304" pitchFamily="18" charset="0"/>
                <a:ea typeface="宋体" panose="02010600030101010101" pitchFamily="2" charset="-122"/>
                <a:cs typeface="+mn-cs"/>
                <a:sym typeface="+mn-ea"/>
              </a:rPr>
              <a:t>族氮化物科学技术问题</a:t>
            </a:r>
            <a:endParaRPr lang="zh-CN" altLang="en-US" sz="3200" b="1" dirty="0" smtClean="0">
              <a:latin typeface="Times New Roman" panose="02020603050405020304" pitchFamily="18" charset="0"/>
              <a:ea typeface="宋体" panose="02010600030101010101" pitchFamily="2" charset="-122"/>
              <a:cs typeface="+mn-cs"/>
            </a:endParaRPr>
          </a:p>
        </p:txBody>
      </p:sp>
      <p:sp>
        <p:nvSpPr>
          <p:cNvPr id="3" name="内容占位符 2"/>
          <p:cNvSpPr>
            <a:spLocks noGrp="1"/>
          </p:cNvSpPr>
          <p:nvPr>
            <p:ph idx="1"/>
          </p:nvPr>
        </p:nvSpPr>
        <p:spPr>
          <a:xfrm>
            <a:off x="714375" y="1499870"/>
            <a:ext cx="7943850" cy="4855845"/>
          </a:xfrm>
        </p:spPr>
        <p:txBody>
          <a:bodyPr>
            <a:normAutofit fontScale="72500"/>
          </a:bodyPr>
          <a:lstStyle/>
          <a:p>
            <a:pPr marL="228600" lvl="1">
              <a:spcBef>
                <a:spcPts val="1000"/>
              </a:spcBef>
            </a:pPr>
            <a:r>
              <a:rPr lang="zh-CN" altLang="en-US" sz="3200" dirty="0" smtClean="0">
                <a:latin typeface="黑体" panose="02010609060101010101" pitchFamily="49" charset="-122"/>
                <a:ea typeface="黑体" panose="02010609060101010101" pitchFamily="49" charset="-122"/>
                <a:sym typeface="+mn-ea"/>
              </a:rPr>
              <a:t>衬底材料</a:t>
            </a:r>
            <a:endParaRPr lang="en-US" altLang="zh-CN" sz="3200" dirty="0" smtClean="0">
              <a:latin typeface="黑体" panose="02010609060101010101" pitchFamily="49" charset="-122"/>
              <a:ea typeface="黑体" panose="02010609060101010101" pitchFamily="49" charset="-122"/>
              <a:sym typeface="+mn-ea"/>
            </a:endParaRPr>
          </a:p>
          <a:p>
            <a:pPr marL="228600" lvl="1">
              <a:spcBef>
                <a:spcPts val="1000"/>
              </a:spcBef>
            </a:pPr>
            <a:r>
              <a:rPr lang="zh-CN" altLang="en-US" sz="3200" dirty="0" smtClean="0">
                <a:latin typeface="黑体" panose="02010609060101010101" pitchFamily="49" charset="-122"/>
                <a:ea typeface="黑体" panose="02010609060101010101" pitchFamily="49" charset="-122"/>
                <a:sym typeface="+mn-ea"/>
              </a:rPr>
              <a:t>大失配外延</a:t>
            </a:r>
            <a:endParaRPr lang="en-US" altLang="zh-CN" sz="3200" dirty="0" smtClean="0">
              <a:latin typeface="黑体" panose="02010609060101010101" pitchFamily="49" charset="-122"/>
              <a:ea typeface="黑体" panose="02010609060101010101" pitchFamily="49" charset="-122"/>
              <a:sym typeface="+mn-ea"/>
            </a:endParaRPr>
          </a:p>
          <a:p>
            <a:pPr marL="228600" lvl="1">
              <a:spcBef>
                <a:spcPts val="1000"/>
              </a:spcBef>
            </a:pPr>
            <a:r>
              <a:rPr lang="zh-CN" altLang="en-US" sz="3200" dirty="0" smtClean="0">
                <a:latin typeface="黑体" panose="02010609060101010101" pitchFamily="49" charset="-122"/>
                <a:ea typeface="黑体" panose="02010609060101010101" pitchFamily="49" charset="-122"/>
                <a:sym typeface="+mn-ea"/>
              </a:rPr>
              <a:t>极化工程</a:t>
            </a:r>
            <a:endParaRPr lang="en-US" altLang="zh-CN" sz="3200" dirty="0" smtClean="0">
              <a:latin typeface="黑体" panose="02010609060101010101" pitchFamily="49" charset="-122"/>
              <a:ea typeface="黑体" panose="02010609060101010101" pitchFamily="49" charset="-122"/>
              <a:sym typeface="+mn-ea"/>
            </a:endParaRPr>
          </a:p>
          <a:p>
            <a:pPr marL="228600" lvl="1">
              <a:spcBef>
                <a:spcPts val="1000"/>
              </a:spcBef>
            </a:pPr>
            <a:r>
              <a:rPr lang="zh-CN" altLang="en-US" sz="3200" dirty="0" smtClean="0">
                <a:latin typeface="黑体" panose="02010609060101010101" pitchFamily="49" charset="-122"/>
                <a:ea typeface="黑体" panose="02010609060101010101" pitchFamily="49" charset="-122"/>
                <a:sym typeface="+mn-ea"/>
              </a:rPr>
              <a:t>微纳光子学</a:t>
            </a:r>
            <a:endParaRPr lang="en-US" altLang="zh-CN" sz="3200" dirty="0" smtClean="0">
              <a:latin typeface="黑体" panose="02010609060101010101" pitchFamily="49" charset="-122"/>
              <a:ea typeface="黑体" panose="02010609060101010101" pitchFamily="49" charset="-122"/>
              <a:sym typeface="+mn-ea"/>
            </a:endParaRPr>
          </a:p>
          <a:p>
            <a:pPr marL="228600" lvl="1">
              <a:spcBef>
                <a:spcPts val="1000"/>
              </a:spcBef>
            </a:pPr>
            <a:r>
              <a:rPr lang="en-US" altLang="zh-CN" sz="3200" dirty="0" smtClean="0">
                <a:solidFill>
                  <a:srgbClr val="FF0000"/>
                </a:solidFill>
                <a:latin typeface="黑体" panose="02010609060101010101" pitchFamily="49" charset="-122"/>
                <a:ea typeface="黑体" panose="02010609060101010101" pitchFamily="49" charset="-122"/>
              </a:rPr>
              <a:t>green gap</a:t>
            </a:r>
            <a:endParaRPr lang="en-US" altLang="zh-CN" sz="3200" dirty="0" smtClean="0">
              <a:solidFill>
                <a:srgbClr val="FF0000"/>
              </a:solidFill>
              <a:latin typeface="黑体" panose="02010609060101010101" pitchFamily="49" charset="-122"/>
              <a:ea typeface="黑体" panose="02010609060101010101" pitchFamily="49" charset="-122"/>
            </a:endParaRPr>
          </a:p>
          <a:p>
            <a:pPr marL="228600" lvl="1">
              <a:spcBef>
                <a:spcPts val="1000"/>
              </a:spcBef>
            </a:pPr>
            <a:r>
              <a:rPr lang="zh-CN" altLang="en-US" sz="3200" dirty="0" smtClean="0">
                <a:latin typeface="黑体" panose="02010609060101010101" pitchFamily="49" charset="-122"/>
                <a:ea typeface="黑体" panose="02010609060101010101" pitchFamily="49" charset="-122"/>
              </a:rPr>
              <a:t>深紫外</a:t>
            </a:r>
            <a:endParaRPr lang="en-US" altLang="zh-CN" sz="3200" dirty="0" smtClean="0">
              <a:latin typeface="黑体" panose="02010609060101010101" pitchFamily="49" charset="-122"/>
              <a:ea typeface="黑体" panose="02010609060101010101" pitchFamily="49" charset="-122"/>
            </a:endParaRPr>
          </a:p>
          <a:p>
            <a:pPr marL="228600" lvl="1">
              <a:spcBef>
                <a:spcPts val="1000"/>
              </a:spcBef>
            </a:pPr>
            <a:r>
              <a:rPr lang="zh-CN" altLang="en-US" sz="3200" dirty="0" smtClean="0">
                <a:latin typeface="黑体" panose="02010609060101010101" pitchFamily="49" charset="-122"/>
                <a:ea typeface="黑体" panose="02010609060101010101" pitchFamily="49" charset="-122"/>
              </a:rPr>
              <a:t>微米</a:t>
            </a:r>
            <a:r>
              <a:rPr lang="en-US" altLang="zh-CN" sz="3200" dirty="0" smtClean="0">
                <a:latin typeface="黑体" panose="02010609060101010101" pitchFamily="49" charset="-122"/>
                <a:ea typeface="黑体" panose="02010609060101010101" pitchFamily="49" charset="-122"/>
              </a:rPr>
              <a:t>LED</a:t>
            </a:r>
            <a:endParaRPr lang="en-US" altLang="zh-CN" sz="3200" dirty="0" smtClean="0">
              <a:latin typeface="黑体" panose="02010609060101010101" pitchFamily="49" charset="-122"/>
              <a:ea typeface="黑体" panose="02010609060101010101" pitchFamily="49" charset="-122"/>
            </a:endParaRPr>
          </a:p>
          <a:p>
            <a:pPr marL="228600" lvl="1">
              <a:spcBef>
                <a:spcPts val="1000"/>
              </a:spcBef>
            </a:pPr>
            <a:r>
              <a:rPr lang="zh-CN" altLang="en-US" sz="3200" dirty="0" smtClean="0">
                <a:latin typeface="黑体" panose="02010609060101010101" pitchFamily="49" charset="-122"/>
                <a:ea typeface="黑体" panose="02010609060101010101" pitchFamily="49" charset="-122"/>
              </a:rPr>
              <a:t>纳米</a:t>
            </a:r>
            <a:r>
              <a:rPr lang="en-US" altLang="zh-CN" sz="3200" dirty="0" smtClean="0">
                <a:latin typeface="黑体" panose="02010609060101010101" pitchFamily="49" charset="-122"/>
                <a:ea typeface="黑体" panose="02010609060101010101" pitchFamily="49" charset="-122"/>
              </a:rPr>
              <a:t>LED</a:t>
            </a:r>
            <a:endParaRPr lang="en-US" altLang="zh-CN" sz="3200" dirty="0" smtClean="0">
              <a:latin typeface="黑体" panose="02010609060101010101" pitchFamily="49" charset="-122"/>
              <a:ea typeface="黑体" panose="02010609060101010101" pitchFamily="49" charset="-122"/>
            </a:endParaRPr>
          </a:p>
          <a:p>
            <a:pPr marL="228600" lvl="1">
              <a:spcBef>
                <a:spcPts val="1000"/>
              </a:spcBef>
            </a:pPr>
            <a:r>
              <a:rPr lang="zh-CN" altLang="en-US" sz="3200" dirty="0" smtClean="0">
                <a:latin typeface="黑体" panose="02010609060101010101" pitchFamily="49" charset="-122"/>
                <a:ea typeface="黑体" panose="02010609060101010101" pitchFamily="49" charset="-122"/>
              </a:rPr>
              <a:t>高场电声子作用</a:t>
            </a:r>
            <a:endParaRPr lang="en-US" altLang="zh-CN" sz="3200" dirty="0" smtClean="0">
              <a:latin typeface="黑体" panose="02010609060101010101" pitchFamily="49" charset="-122"/>
              <a:ea typeface="黑体" panose="02010609060101010101" pitchFamily="49" charset="-122"/>
            </a:endParaRPr>
          </a:p>
          <a:p>
            <a:pPr marL="228600" lvl="1">
              <a:spcBef>
                <a:spcPts val="1000"/>
              </a:spcBef>
            </a:pPr>
            <a:r>
              <a:rPr lang="zh-CN" altLang="en-US" sz="3200" dirty="0" smtClean="0">
                <a:latin typeface="黑体" panose="02010609060101010101" pitchFamily="49" charset="-122"/>
                <a:ea typeface="黑体" panose="02010609060101010101" pitchFamily="49" charset="-122"/>
              </a:rPr>
              <a:t>电流崩塌</a:t>
            </a:r>
            <a:endParaRPr lang="zh-CN" altLang="en-US" sz="3200" dirty="0" smtClean="0">
              <a:latin typeface="黑体" panose="02010609060101010101" pitchFamily="49" charset="-122"/>
              <a:ea typeface="黑体" panose="02010609060101010101" pitchFamily="49" charset="-122"/>
            </a:endParaRPr>
          </a:p>
          <a:p>
            <a:pPr marL="0" lvl="1">
              <a:spcBef>
                <a:spcPts val="1000"/>
              </a:spcBef>
            </a:pPr>
            <a:r>
              <a:rPr lang="zh-CN" altLang="en-US" sz="3200" dirty="0" smtClean="0">
                <a:latin typeface="黑体" panose="02010609060101010101" pitchFamily="49" charset="-122"/>
                <a:ea typeface="黑体" panose="02010609060101010101" pitchFamily="49" charset="-122"/>
                <a:sym typeface="+mn-ea"/>
              </a:rPr>
              <a:t>效率衰减</a:t>
            </a:r>
            <a:endParaRPr lang="en-US" altLang="zh-CN" sz="3200" dirty="0" smtClean="0">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899592" y="567231"/>
            <a:ext cx="4464702" cy="2897773"/>
          </a:xfrm>
          <a:prstGeom prst="rect">
            <a:avLst/>
          </a:prstGeom>
        </p:spPr>
      </p:pic>
      <p:sp>
        <p:nvSpPr>
          <p:cNvPr id="4" name="矩形 3"/>
          <p:cNvSpPr/>
          <p:nvPr/>
        </p:nvSpPr>
        <p:spPr>
          <a:xfrm>
            <a:off x="467544" y="3717032"/>
            <a:ext cx="8208912" cy="707886"/>
          </a:xfrm>
          <a:prstGeom prst="rect">
            <a:avLst/>
          </a:prstGeom>
        </p:spPr>
        <p:txBody>
          <a:bodyPr wrap="square">
            <a:spAutoFit/>
          </a:bodyPr>
          <a:lstStyle/>
          <a:p>
            <a:r>
              <a:rPr lang="en-US" altLang="zh-CN" sz="2000" b="1" i="0" dirty="0">
                <a:cs typeface="Times New Roman" panose="02020603050405020304" pitchFamily="18" charset="0"/>
              </a:rPr>
              <a:t>Schematic crystal structure of 4H-SiC, where the open </a:t>
            </a:r>
            <a:r>
              <a:rPr lang="en-US" altLang="zh-CN" sz="2000" b="1" i="0" dirty="0" smtClean="0">
                <a:cs typeface="Times New Roman" panose="02020603050405020304" pitchFamily="18" charset="0"/>
              </a:rPr>
              <a:t>and closed </a:t>
            </a:r>
            <a:r>
              <a:rPr lang="en-US" altLang="zh-CN" sz="2000" b="1" i="0" dirty="0">
                <a:cs typeface="Times New Roman" panose="02020603050405020304" pitchFamily="18" charset="0"/>
              </a:rPr>
              <a:t>circles denote the Si and C atoms, respectively</a:t>
            </a:r>
            <a:endParaRPr lang="zh-CN" altLang="en-US" sz="2000" b="1" dirty="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5436095" y="764704"/>
            <a:ext cx="2960773" cy="2448272"/>
          </a:xfrm>
          <a:prstGeom prst="rect">
            <a:avLst/>
          </a:prstGeom>
        </p:spPr>
      </p:pic>
      <p:sp>
        <p:nvSpPr>
          <p:cNvPr id="7" name="矩形 6"/>
          <p:cNvSpPr/>
          <p:nvPr/>
        </p:nvSpPr>
        <p:spPr>
          <a:xfrm>
            <a:off x="1691680" y="5949280"/>
            <a:ext cx="6264696" cy="400110"/>
          </a:xfrm>
          <a:prstGeom prst="rect">
            <a:avLst/>
          </a:prstGeom>
        </p:spPr>
        <p:txBody>
          <a:bodyPr wrap="square">
            <a:spAutoFit/>
          </a:bodyPr>
          <a:lstStyle/>
          <a:p>
            <a:r>
              <a:rPr lang="en-US" altLang="zh-CN" sz="2000" i="0" dirty="0">
                <a:cs typeface="Times New Roman" panose="02020603050405020304" pitchFamily="18" charset="0"/>
              </a:rPr>
              <a:t>Japanese Journal of Applied Physics 54, 040103 (2015)</a:t>
            </a:r>
            <a:endParaRPr lang="zh-CN" altLang="en-US" sz="2000" dirty="0">
              <a:cs typeface="Times New Roman" panose="02020603050405020304" pitchFamily="18" charset="0"/>
            </a:endParaRPr>
          </a:p>
        </p:txBody>
      </p:sp>
      <p:sp>
        <p:nvSpPr>
          <p:cNvPr id="8" name="文本框 7"/>
          <p:cNvSpPr txBox="1"/>
          <p:nvPr/>
        </p:nvSpPr>
        <p:spPr>
          <a:xfrm>
            <a:off x="567799" y="4656771"/>
            <a:ext cx="7848872" cy="707886"/>
          </a:xfrm>
          <a:prstGeom prst="rect">
            <a:avLst/>
          </a:prstGeom>
          <a:noFill/>
        </p:spPr>
        <p:txBody>
          <a:bodyPr wrap="square" rtlCol="0">
            <a:spAutoFit/>
          </a:bodyPr>
          <a:lstStyle/>
          <a:p>
            <a:r>
              <a:rPr lang="en-US" altLang="zh-CN" sz="2000" i="0" dirty="0" smtClean="0"/>
              <a:t>PVT</a:t>
            </a:r>
            <a:r>
              <a:rPr lang="zh-CN" altLang="en-US" sz="2000" i="0" dirty="0" smtClean="0"/>
              <a:t>方法制备</a:t>
            </a:r>
            <a:r>
              <a:rPr lang="en-US" altLang="zh-CN" sz="2000" i="0" dirty="0" smtClean="0"/>
              <a:t>4H-SiC</a:t>
            </a:r>
            <a:r>
              <a:rPr lang="zh-CN" altLang="en-US" sz="2000" i="0" dirty="0" smtClean="0"/>
              <a:t>衬底，目前 </a:t>
            </a:r>
            <a:r>
              <a:rPr lang="en-US" altLang="zh-CN" sz="2000" i="0" dirty="0" smtClean="0"/>
              <a:t>6</a:t>
            </a:r>
            <a:r>
              <a:rPr lang="zh-CN" altLang="en-US" sz="2000" i="0" dirty="0" smtClean="0"/>
              <a:t>英寸</a:t>
            </a:r>
            <a:r>
              <a:rPr lang="en-US" altLang="zh-CN" sz="2000" i="0" dirty="0" err="1" smtClean="0"/>
              <a:t>SiC</a:t>
            </a:r>
            <a:r>
              <a:rPr lang="zh-CN" altLang="en-US" sz="2000" i="0" dirty="0" smtClean="0"/>
              <a:t>已经商业化。微管缺陷小于</a:t>
            </a:r>
            <a:r>
              <a:rPr lang="en-US" altLang="zh-CN" sz="2000" i="0" dirty="0" smtClean="0"/>
              <a:t>1/cm</a:t>
            </a:r>
            <a:r>
              <a:rPr lang="en-US" altLang="zh-CN" sz="2000" i="0" baseline="30000" dirty="0" smtClean="0"/>
              <a:t>2</a:t>
            </a:r>
            <a:r>
              <a:rPr lang="zh-CN" altLang="en-US" sz="2000" i="0" dirty="0" smtClean="0"/>
              <a:t>，位错密度</a:t>
            </a:r>
            <a:r>
              <a:rPr lang="en-US" altLang="zh-CN" sz="2000" i="0" dirty="0" smtClean="0"/>
              <a:t>10</a:t>
            </a:r>
            <a:r>
              <a:rPr lang="en-US" altLang="zh-CN" sz="2000" i="0" baseline="30000" dirty="0" smtClean="0"/>
              <a:t>3-4</a:t>
            </a:r>
            <a:r>
              <a:rPr lang="en-US" altLang="zh-CN" sz="2000" i="0" dirty="0" smtClean="0"/>
              <a:t>cm</a:t>
            </a:r>
            <a:r>
              <a:rPr lang="en-US" altLang="zh-CN" sz="2000" i="0" baseline="30000" dirty="0" smtClean="0"/>
              <a:t>-2</a:t>
            </a:r>
            <a:r>
              <a:rPr lang="zh-CN" altLang="en-US" sz="2000" i="0" dirty="0" smtClean="0"/>
              <a:t>，优于氮化物晶体质量。</a:t>
            </a:r>
            <a:endParaRPr lang="zh-CN" altLang="en-US" sz="2000" i="0" dirty="0"/>
          </a:p>
        </p:txBody>
      </p:sp>
      <p:sp>
        <p:nvSpPr>
          <p:cNvPr id="2" name="灯片编号占位符 1"/>
          <p:cNvSpPr>
            <a:spLocks noGrp="1"/>
          </p:cNvSpPr>
          <p:nvPr>
            <p:ph type="sldNum" sz="quarter" idx="12"/>
          </p:nvPr>
        </p:nvSpPr>
        <p:spPr/>
        <p:txBody>
          <a:bodyPr/>
          <a:lstStyle/>
          <a:p>
            <a:pPr algn="ctr">
              <a:buNone/>
            </a:pPr>
            <a:fld id="{9A0DB2DC-4C9A-4742-B13C-FB6460FD3503}" type="slidenum">
              <a:rPr lang="en-US" altLang="zh-CN" i="0" smtClean="0"/>
            </a:fld>
            <a:endParaRPr lang="en-US" altLang="zh-CN" i="0" dirty="0" smtClean="0"/>
          </a:p>
        </p:txBody>
      </p:sp>
    </p:spTree>
  </p:cSld>
  <p:clrMapOvr>
    <a:masterClrMapping/>
  </p:clrMapOvr>
  <p:transition>
    <p:pull dir="l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
        <p:nvSpPr>
          <p:cNvPr id="4" name="标题 1"/>
          <p:cNvSpPr txBox="1"/>
          <p:nvPr/>
        </p:nvSpPr>
        <p:spPr>
          <a:xfrm>
            <a:off x="323528" y="404664"/>
            <a:ext cx="7886700" cy="478406"/>
          </a:xfrm>
          <a:prstGeom prst="rect">
            <a:avLst/>
          </a:prstGeom>
        </p:spPr>
        <p:txBody>
          <a:bodyPr>
            <a:normAutofit fontScale="92500" lnSpcReduction="20000"/>
          </a:bodyPr>
          <a:lstStyle/>
          <a:p>
            <a:pPr marL="228600" lvl="1">
              <a:spcBef>
                <a:spcPts val="1000"/>
              </a:spcBef>
            </a:pP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1.3.1</a:t>
            </a:r>
            <a:r>
              <a:rPr kumimoji="0" lang="zh-CN" altLang="en-US"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III-V</a:t>
            </a:r>
            <a:r>
              <a:rPr kumimoji="0" lang="zh-CN" altLang="en-US"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族氮化物科学技术问题</a:t>
            </a:r>
            <a:r>
              <a:rPr kumimoji="0"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a:t>
            </a:r>
            <a:r>
              <a:rPr lang="en-US" altLang="zh-CN" sz="3200" i="0" dirty="0">
                <a:latin typeface="黑体" panose="02010609060101010101" pitchFamily="49" charset="-122"/>
                <a:ea typeface="黑体" panose="02010609060101010101" pitchFamily="49" charset="-122"/>
              </a:rPr>
              <a:t>green </a:t>
            </a:r>
            <a:r>
              <a:rPr lang="en-US" altLang="zh-CN" sz="3200" i="0" dirty="0" smtClean="0">
                <a:latin typeface="黑体" panose="02010609060101010101" pitchFamily="49" charset="-122"/>
                <a:ea typeface="黑体" panose="02010609060101010101" pitchFamily="49" charset="-122"/>
              </a:rPr>
              <a:t>gap</a:t>
            </a:r>
            <a:endParaRPr kumimoji="0" lang="zh-CN" altLang="en-US" sz="3200" b="1" i="0" u="none" strike="noStrike" kern="1200" cap="none" spc="0" normalizeH="0" baseline="0" noProof="0" dirty="0" smtClean="0">
              <a:ln>
                <a:noFill/>
              </a:ln>
              <a:solidFill>
                <a:schemeClr val="tx1"/>
              </a:solidFill>
              <a:effectLst/>
              <a:uLnTx/>
              <a:uFillTx/>
            </a:endParaRPr>
          </a:p>
        </p:txBody>
      </p:sp>
      <p:pic>
        <p:nvPicPr>
          <p:cNvPr id="643" name="图片 642"/>
          <p:cNvPicPr>
            <a:picLocks noChangeAspect="1"/>
          </p:cNvPicPr>
          <p:nvPr/>
        </p:nvPicPr>
        <p:blipFill>
          <a:blip r:embed="rId1"/>
          <a:stretch>
            <a:fillRect/>
          </a:stretch>
        </p:blipFill>
        <p:spPr>
          <a:xfrm>
            <a:off x="1475656" y="883070"/>
            <a:ext cx="6455439" cy="4999422"/>
          </a:xfrm>
          <a:prstGeom prst="rect">
            <a:avLst/>
          </a:prstGeom>
        </p:spPr>
      </p:pic>
      <p:sp>
        <p:nvSpPr>
          <p:cNvPr id="644" name="内容占位符 2"/>
          <p:cNvSpPr txBox="1"/>
          <p:nvPr/>
        </p:nvSpPr>
        <p:spPr>
          <a:xfrm>
            <a:off x="539552" y="5921896"/>
            <a:ext cx="8229600" cy="7995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zh-CN" altLang="en-US" sz="2000" i="0" dirty="0" smtClean="0"/>
              <a:t>高</a:t>
            </a:r>
            <a:r>
              <a:rPr lang="en-US" altLang="zh-CN" sz="2000" i="0" dirty="0" smtClean="0"/>
              <a:t>In</a:t>
            </a:r>
            <a:r>
              <a:rPr lang="zh-CN" altLang="en-US" sz="2000" i="0" dirty="0" smtClean="0"/>
              <a:t>组分</a:t>
            </a:r>
            <a:r>
              <a:rPr lang="en-US" altLang="zh-CN" sz="2000" i="0" dirty="0" err="1" smtClean="0"/>
              <a:t>InGaN</a:t>
            </a:r>
            <a:r>
              <a:rPr lang="zh-CN" altLang="en-US" sz="2000" i="0" dirty="0" smtClean="0"/>
              <a:t>材料的生长，</a:t>
            </a:r>
            <a:r>
              <a:rPr lang="en-US" altLang="zh-CN" sz="2000" i="0" dirty="0" err="1" smtClean="0"/>
              <a:t>InGaN</a:t>
            </a:r>
            <a:r>
              <a:rPr lang="zh-CN" altLang="en-US" sz="2000" i="0" dirty="0" smtClean="0"/>
              <a:t>相分离，强极化电场，载流子局域化减弱，</a:t>
            </a:r>
            <a:r>
              <a:rPr lang="en-US" altLang="zh-CN" sz="2000" i="0" dirty="0" smtClean="0"/>
              <a:t>Droop</a:t>
            </a:r>
            <a:r>
              <a:rPr lang="zh-CN" altLang="en-US" sz="2000" i="0" dirty="0" smtClean="0"/>
              <a:t>严重，。。。。</a:t>
            </a:r>
            <a:endParaRPr lang="zh-CN" altLang="en-US" sz="2000" i="0" dirty="0"/>
          </a:p>
        </p:txBody>
      </p:sp>
    </p:spTree>
  </p:cSld>
  <p:clrMapOvr>
    <a:masterClrMapping/>
  </p:clrMapOvr>
  <p:transition>
    <p:pull dir="l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909560" y="6430010"/>
            <a:ext cx="1162050" cy="365125"/>
          </a:xfrm>
        </p:spPr>
        <p:txBody>
          <a:bodyPr/>
          <a:lstStyle/>
          <a:p>
            <a:pPr algn="ctr">
              <a:buNone/>
            </a:pPr>
            <a:fld id="{9A0DB2DC-4C9A-4742-B13C-FB6460FD3503}" type="slidenum">
              <a:rPr lang="en-US" altLang="zh-CN" smtClean="0"/>
            </a:fld>
            <a:endParaRPr lang="en-US" altLang="zh-CN" dirty="0"/>
          </a:p>
        </p:txBody>
      </p:sp>
      <p:sp>
        <p:nvSpPr>
          <p:cNvPr id="3" name="标题 1"/>
          <p:cNvSpPr txBox="1"/>
          <p:nvPr/>
        </p:nvSpPr>
        <p:spPr>
          <a:xfrm>
            <a:off x="395536" y="188640"/>
            <a:ext cx="7992888" cy="706420"/>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20000"/>
              </a:lnSpc>
              <a:spcBef>
                <a:spcPct val="20000"/>
              </a:spcBef>
              <a:spcAft>
                <a:spcPct val="0"/>
              </a:spcAft>
              <a:buClr>
                <a:schemeClr val="tx2"/>
              </a:buClr>
              <a:buSzPct val="50000"/>
              <a:defRPr/>
            </a:pPr>
            <a:r>
              <a:rPr lang="en-US" altLang="zh-CN" sz="3200" b="1" i="0" dirty="0" smtClean="0">
                <a:latin typeface="Times New Roman" panose="02020603050405020304" pitchFamily="18" charset="0"/>
                <a:ea typeface="宋体" panose="02010600030101010101" pitchFamily="2" charset="-122"/>
                <a:cs typeface="+mn-cs"/>
              </a:rPr>
              <a:t>1.3.1</a:t>
            </a:r>
            <a:r>
              <a:rPr lang="zh-CN" altLang="en-US" sz="3200" b="1" i="0" dirty="0" smtClean="0">
                <a:latin typeface="Times New Roman" panose="02020603050405020304" pitchFamily="18" charset="0"/>
                <a:ea typeface="宋体" panose="02010600030101010101" pitchFamily="2" charset="-122"/>
                <a:cs typeface="+mn-cs"/>
              </a:rPr>
              <a:t> </a:t>
            </a:r>
            <a:r>
              <a:rPr lang="en-US" altLang="zh-CN" sz="3200" b="1" i="0" dirty="0" smtClean="0">
                <a:latin typeface="Times New Roman" panose="02020603050405020304" pitchFamily="18" charset="0"/>
                <a:ea typeface="宋体" panose="02010600030101010101" pitchFamily="2" charset="-122"/>
                <a:cs typeface="+mn-cs"/>
                <a:sym typeface="+mn-ea"/>
              </a:rPr>
              <a:t>III-V</a:t>
            </a:r>
            <a:r>
              <a:rPr lang="zh-CN" altLang="en-US" sz="3200" b="1" i="0" dirty="0" smtClean="0">
                <a:latin typeface="Times New Roman" panose="02020603050405020304" pitchFamily="18" charset="0"/>
                <a:ea typeface="宋体" panose="02010600030101010101" pitchFamily="2" charset="-122"/>
                <a:cs typeface="+mn-cs"/>
                <a:sym typeface="+mn-ea"/>
              </a:rPr>
              <a:t>族氮化物科学技术问题</a:t>
            </a:r>
            <a:r>
              <a:rPr lang="en-US" altLang="zh-CN" sz="3200" b="1" i="0" dirty="0" smtClean="0">
                <a:latin typeface="Times New Roman" panose="02020603050405020304" pitchFamily="18" charset="0"/>
                <a:ea typeface="宋体" panose="02010600030101010101" pitchFamily="2" charset="-122"/>
                <a:cs typeface="+mn-cs"/>
                <a:sym typeface="+mn-ea"/>
              </a:rPr>
              <a:t>-</a:t>
            </a:r>
            <a:r>
              <a:rPr lang="zh-CN" altLang="en-US" sz="3200" b="1" i="0" dirty="0" smtClean="0">
                <a:latin typeface="Times New Roman" panose="02020603050405020304" pitchFamily="18" charset="0"/>
                <a:ea typeface="宋体" panose="02010600030101010101" pitchFamily="2" charset="-122"/>
                <a:cs typeface="+mn-cs"/>
                <a:sym typeface="+mn-ea"/>
              </a:rPr>
              <a:t>深紫外</a:t>
            </a:r>
            <a:r>
              <a:rPr lang="en-US" altLang="zh-CN" sz="3200" b="1" i="0" dirty="0" smtClean="0">
                <a:latin typeface="Times New Roman" panose="02020603050405020304" pitchFamily="18" charset="0"/>
                <a:ea typeface="宋体" panose="02010600030101010101" pitchFamily="2" charset="-122"/>
                <a:cs typeface="+mn-cs"/>
                <a:sym typeface="+mn-ea"/>
              </a:rPr>
              <a:t>LED</a:t>
            </a:r>
            <a:endParaRPr lang="zh-CN" altLang="en-US" sz="3200" b="1" i="0" dirty="0" smtClean="0">
              <a:latin typeface="Times New Roman" panose="02020603050405020304" pitchFamily="18" charset="0"/>
              <a:ea typeface="宋体" panose="02010600030101010101" pitchFamily="2" charset="-122"/>
              <a:cs typeface="+mn-cs"/>
            </a:endParaRPr>
          </a:p>
        </p:txBody>
      </p:sp>
      <p:pic>
        <p:nvPicPr>
          <p:cNvPr id="4" name="图片 3"/>
          <p:cNvPicPr>
            <a:picLocks noChangeAspect="1"/>
          </p:cNvPicPr>
          <p:nvPr/>
        </p:nvPicPr>
        <p:blipFill>
          <a:blip r:embed="rId1"/>
          <a:stretch>
            <a:fillRect/>
          </a:stretch>
        </p:blipFill>
        <p:spPr>
          <a:xfrm>
            <a:off x="323528" y="1358263"/>
            <a:ext cx="5249111" cy="4560203"/>
          </a:xfrm>
          <a:prstGeom prst="rect">
            <a:avLst/>
          </a:prstGeom>
        </p:spPr>
      </p:pic>
      <p:sp>
        <p:nvSpPr>
          <p:cNvPr id="5" name="矩形 4"/>
          <p:cNvSpPr/>
          <p:nvPr/>
        </p:nvSpPr>
        <p:spPr>
          <a:xfrm>
            <a:off x="5572003" y="767621"/>
            <a:ext cx="3499353" cy="5939155"/>
          </a:xfrm>
          <a:prstGeom prst="rect">
            <a:avLst/>
          </a:prstGeom>
        </p:spPr>
        <p:txBody>
          <a:bodyPr wrap="square">
            <a:spAutoFit/>
          </a:bodyPr>
          <a:lstStyle/>
          <a:p>
            <a:pPr marL="342900" indent="-342900">
              <a:buFont typeface="Wingdings" panose="05000000000000000000" charset="0"/>
              <a:buChar char="l"/>
            </a:pPr>
            <a:r>
              <a:rPr lang="zh-CN" altLang="en-US" sz="2000" i="0" dirty="0"/>
              <a:t>内量子效率：与</a:t>
            </a:r>
            <a:r>
              <a:rPr lang="en-US" altLang="zh-CN" sz="2000" i="0" dirty="0" err="1"/>
              <a:t>InGaN</a:t>
            </a:r>
            <a:r>
              <a:rPr lang="zh-CN" altLang="en-US" sz="2000" i="0" dirty="0"/>
              <a:t>相比，</a:t>
            </a:r>
            <a:r>
              <a:rPr lang="en-US" altLang="zh-CN" sz="2000" i="0" dirty="0" err="1"/>
              <a:t>AlGaN</a:t>
            </a:r>
            <a:r>
              <a:rPr lang="zh-CN" altLang="en-US" sz="2000" i="0" dirty="0"/>
              <a:t>没有载流子局域化效应，穿透位错密度将极大地影响载流子辐射复合的效率。需要生长高质量晶体。</a:t>
            </a:r>
            <a:endParaRPr lang="en-US" altLang="zh-CN" sz="2000" i="0" dirty="0"/>
          </a:p>
          <a:p>
            <a:pPr marL="342900" indent="-342900">
              <a:buFont typeface="Wingdings" panose="05000000000000000000" charset="0"/>
              <a:buChar char="l"/>
            </a:pPr>
            <a:r>
              <a:rPr lang="zh-CN" altLang="en-US" sz="2000" i="0" dirty="0"/>
              <a:t>载流子注入效率：由于深受主能级，</a:t>
            </a:r>
            <a:r>
              <a:rPr lang="en-US" altLang="zh-CN" sz="2000" i="0" dirty="0" err="1"/>
              <a:t>pAlGaN</a:t>
            </a:r>
            <a:r>
              <a:rPr lang="zh-CN" altLang="en-US" sz="2000" i="0" dirty="0"/>
              <a:t>空穴浓度低，电子向</a:t>
            </a:r>
            <a:r>
              <a:rPr lang="en-US" altLang="zh-CN" sz="2000" i="0" dirty="0"/>
              <a:t>p</a:t>
            </a:r>
            <a:r>
              <a:rPr lang="zh-CN" altLang="en-US" sz="2000" i="0" dirty="0"/>
              <a:t>型层溢出，造成注入效率低。需要引入合理的电子阻挡层结构。</a:t>
            </a:r>
            <a:endParaRPr lang="en-US" altLang="zh-CN" sz="2000" i="0" dirty="0"/>
          </a:p>
          <a:p>
            <a:pPr marL="342900" indent="-342900">
              <a:buFont typeface="Wingdings" panose="05000000000000000000" charset="0"/>
              <a:buChar char="l"/>
            </a:pPr>
            <a:r>
              <a:rPr lang="zh-CN" altLang="en-US" sz="2000" i="0" dirty="0"/>
              <a:t>电学效率：高</a:t>
            </a:r>
            <a:r>
              <a:rPr lang="en-US" altLang="zh-CN" sz="2000" i="0" dirty="0"/>
              <a:t>Al</a:t>
            </a:r>
            <a:r>
              <a:rPr lang="zh-CN" altLang="en-US" sz="2000" i="0" dirty="0"/>
              <a:t>组分</a:t>
            </a:r>
            <a:r>
              <a:rPr lang="en-US" altLang="zh-CN" sz="2000" i="0" dirty="0" err="1"/>
              <a:t>AlGaN</a:t>
            </a:r>
            <a:r>
              <a:rPr lang="zh-CN" altLang="en-US" sz="2000" i="0" dirty="0"/>
              <a:t>电导率较低，电流扩散长度</a:t>
            </a:r>
            <a:r>
              <a:rPr lang="zh-CN" altLang="en-US" sz="2000" i="0" dirty="0" smtClean="0"/>
              <a:t>小；电极</a:t>
            </a:r>
            <a:r>
              <a:rPr lang="zh-CN" altLang="en-US" sz="2000" i="0" dirty="0"/>
              <a:t>的欧姆接触存在困难</a:t>
            </a:r>
            <a:r>
              <a:rPr lang="zh-CN" altLang="en-US" sz="2000" i="0" dirty="0" smtClean="0"/>
              <a:t>。</a:t>
            </a:r>
            <a:endParaRPr lang="en-US" altLang="zh-CN" sz="2000" i="0" dirty="0" smtClean="0"/>
          </a:p>
          <a:p>
            <a:pPr marL="342900" indent="-342900">
              <a:buFont typeface="Wingdings" panose="05000000000000000000" charset="0"/>
              <a:buChar char="l"/>
            </a:pPr>
            <a:r>
              <a:rPr lang="zh-CN" altLang="en-US" sz="2000" i="0" dirty="0" smtClean="0"/>
              <a:t>光</a:t>
            </a:r>
            <a:r>
              <a:rPr lang="zh-CN" altLang="en-US" sz="2000" i="0" dirty="0"/>
              <a:t>提取效率</a:t>
            </a:r>
            <a:r>
              <a:rPr lang="en-US" altLang="zh-CN" sz="2000" i="0" dirty="0"/>
              <a:t>:</a:t>
            </a:r>
            <a:r>
              <a:rPr lang="en-US" altLang="zh-CN" sz="2000" i="0" dirty="0" err="1"/>
              <a:t>AlGaN</a:t>
            </a:r>
            <a:r>
              <a:rPr lang="zh-CN" altLang="en-US" sz="2000" i="0" dirty="0"/>
              <a:t>发光的</a:t>
            </a:r>
            <a:r>
              <a:rPr lang="zh-CN" altLang="en-US" sz="2000" i="0" dirty="0" smtClean="0"/>
              <a:t>极化分布</a:t>
            </a:r>
            <a:r>
              <a:rPr lang="en-US" altLang="zh-CN" sz="2000" i="0" dirty="0"/>
              <a:t>,</a:t>
            </a:r>
            <a:r>
              <a:rPr lang="zh-CN" altLang="en-US" sz="2000" i="0" dirty="0"/>
              <a:t>界面全反射</a:t>
            </a:r>
            <a:r>
              <a:rPr lang="en-US" altLang="zh-CN" sz="2000" i="0" dirty="0"/>
              <a:t>,</a:t>
            </a:r>
            <a:r>
              <a:rPr lang="en-US" altLang="zh-CN" sz="2000" i="0" dirty="0" err="1"/>
              <a:t>pGaN</a:t>
            </a:r>
            <a:r>
              <a:rPr lang="zh-CN" altLang="en-US" sz="2000" i="0" dirty="0"/>
              <a:t>对紫外光的吸收</a:t>
            </a:r>
            <a:r>
              <a:rPr lang="en-US" altLang="zh-CN" sz="2000" i="0" dirty="0"/>
              <a:t>,</a:t>
            </a:r>
            <a:r>
              <a:rPr lang="zh-CN" altLang="en-US" sz="2000" i="0" dirty="0"/>
              <a:t>反射</a:t>
            </a:r>
            <a:r>
              <a:rPr lang="zh-CN" altLang="en-US" sz="2000" i="0" dirty="0" smtClean="0"/>
              <a:t>电极</a:t>
            </a:r>
            <a:r>
              <a:rPr lang="zh-CN" altLang="en-US" sz="2000" i="0" dirty="0"/>
              <a:t>。</a:t>
            </a:r>
            <a:endParaRPr lang="en-US" altLang="zh-CN" sz="2000" i="0" dirty="0"/>
          </a:p>
        </p:txBody>
      </p:sp>
    </p:spTree>
  </p:cSld>
  <p:clrMapOvr>
    <a:masterClrMapping/>
  </p:clrMapOvr>
  <p:transition>
    <p:pull dir="l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i="0" smtClean="0"/>
            </a:fld>
            <a:endParaRPr lang="en-US" altLang="zh-CN" i="0" dirty="0"/>
          </a:p>
        </p:txBody>
      </p:sp>
      <p:sp>
        <p:nvSpPr>
          <p:cNvPr id="3" name="标题 1"/>
          <p:cNvSpPr txBox="1"/>
          <p:nvPr/>
        </p:nvSpPr>
        <p:spPr>
          <a:xfrm>
            <a:off x="395536" y="188640"/>
            <a:ext cx="7992888" cy="7064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1">
              <a:spcBef>
                <a:spcPts val="1000"/>
              </a:spcBef>
            </a:pPr>
            <a:r>
              <a:rPr lang="en-US" altLang="zh-CN" sz="3200" b="1" i="0" dirty="0" smtClean="0"/>
              <a:t>1.3.1</a:t>
            </a:r>
            <a:r>
              <a:rPr lang="zh-CN" altLang="en-US" sz="3200" b="1" i="0" dirty="0" smtClean="0"/>
              <a:t> </a:t>
            </a:r>
            <a:r>
              <a:rPr lang="en-US" altLang="zh-CN" sz="3200" b="1" i="0" dirty="0" smtClean="0">
                <a:sym typeface="+mn-ea"/>
              </a:rPr>
              <a:t>III-V</a:t>
            </a:r>
            <a:r>
              <a:rPr lang="zh-CN" altLang="en-US" sz="3200" b="1" i="0" dirty="0" smtClean="0">
                <a:sym typeface="+mn-ea"/>
              </a:rPr>
              <a:t>族氮化物科学技术问题</a:t>
            </a:r>
            <a:r>
              <a:rPr lang="en-US" altLang="zh-CN" sz="3200" b="1" i="0" dirty="0" smtClean="0">
                <a:sym typeface="+mn-ea"/>
              </a:rPr>
              <a:t>-</a:t>
            </a:r>
            <a:r>
              <a:rPr lang="zh-CN" altLang="en-US" sz="3200" i="0" dirty="0">
                <a:latin typeface="黑体" panose="02010609060101010101" pitchFamily="49" charset="-122"/>
                <a:ea typeface="黑体" panose="02010609060101010101" pitchFamily="49" charset="-122"/>
              </a:rPr>
              <a:t>微米</a:t>
            </a:r>
            <a:r>
              <a:rPr lang="en-US" altLang="zh-CN" sz="3200" i="0" dirty="0">
                <a:latin typeface="黑体" panose="02010609060101010101" pitchFamily="49" charset="-122"/>
                <a:ea typeface="黑体" panose="02010609060101010101" pitchFamily="49" charset="-122"/>
              </a:rPr>
              <a:t>LED</a:t>
            </a:r>
            <a:endParaRPr lang="en-US" altLang="zh-CN" sz="3200" i="0" dirty="0">
              <a:latin typeface="黑体" panose="02010609060101010101" pitchFamily="49" charset="-122"/>
              <a:ea typeface="黑体" panose="02010609060101010101" pitchFamily="49" charset="-122"/>
            </a:endParaRPr>
          </a:p>
        </p:txBody>
      </p:sp>
      <p:sp>
        <p:nvSpPr>
          <p:cNvPr id="4" name="灯片编号占位符 5"/>
          <p:cNvSpPr txBox="1"/>
          <p:nvPr/>
        </p:nvSpPr>
        <p:spPr>
          <a:xfrm>
            <a:off x="6553200" y="6245225"/>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20000"/>
              </a:spcBef>
              <a:spcAft>
                <a:spcPct val="0"/>
              </a:spcAft>
              <a:buChar char="•"/>
              <a:defRPr sz="3200" b="0" i="1" u="none" kern="1200" baseline="0">
                <a:solidFill>
                  <a:schemeClr val="tx1"/>
                </a:solidFill>
                <a:latin typeface="Arial" panose="020B0604020202020204" pitchFamily="34" charset="0"/>
                <a:ea typeface="宋体" panose="02010600030101010101" pitchFamily="2" charset="-122"/>
                <a:cs typeface="+mn-cs"/>
              </a:defRPr>
            </a:lvl1pPr>
            <a:lvl2pPr marL="742950" lvl="1" indent="-285750" algn="l" defTabSz="914400" rtl="0" eaLnBrk="1" fontAlgn="base" latinLnBrk="0" hangingPunct="1">
              <a:lnSpc>
                <a:spcPct val="100000"/>
              </a:lnSpc>
              <a:spcBef>
                <a:spcPct val="20000"/>
              </a:spcBef>
              <a:spcAft>
                <a:spcPct val="0"/>
              </a:spcAft>
              <a:buChar char="–"/>
              <a:defRPr sz="2800" b="0" i="1" u="none" kern="1200" baseline="0">
                <a:solidFill>
                  <a:schemeClr val="tx1"/>
                </a:solidFill>
                <a:latin typeface="Arial" panose="020B0604020202020204" pitchFamily="34" charset="0"/>
                <a:ea typeface="宋体" panose="02010600030101010101" pitchFamily="2" charset="-122"/>
                <a:cs typeface="+mn-cs"/>
              </a:defRPr>
            </a:lvl2pPr>
            <a:lvl3pPr marL="1143000" lvl="2" indent="-228600" algn="l" defTabSz="914400" rtl="0" eaLnBrk="1" fontAlgn="base" latinLnBrk="0" hangingPunct="1">
              <a:lnSpc>
                <a:spcPct val="100000"/>
              </a:lnSpc>
              <a:spcBef>
                <a:spcPct val="20000"/>
              </a:spcBef>
              <a:spcAft>
                <a:spcPct val="0"/>
              </a:spcAft>
              <a:buChar char="•"/>
              <a:defRPr sz="2400" b="0" i="1" u="none" kern="1200" baseline="0">
                <a:solidFill>
                  <a:schemeClr val="tx1"/>
                </a:solidFill>
                <a:latin typeface="Arial" panose="020B0604020202020204" pitchFamily="34" charset="0"/>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Arial" panose="020B0604020202020204" pitchFamily="34" charset="0"/>
                <a:ea typeface="宋体" panose="02010600030101010101" pitchFamily="2" charset="-122"/>
                <a:cs typeface="+mn-cs"/>
              </a:defRPr>
            </a:lvl5pPr>
            <a:lvl6pPr marL="2514600" lvl="5" indent="-228600" algn="l" defTabSz="914400" rtl="0" eaLnBrk="0" fontAlgn="base" latinLnBrk="0" hangingPunct="0">
              <a:lnSpc>
                <a:spcPct val="100000"/>
              </a:lnSpc>
              <a:spcBef>
                <a:spcPct val="20000"/>
              </a:spcBef>
              <a:spcAft>
                <a:spcPct val="0"/>
              </a:spcAft>
              <a:buChar char="»"/>
              <a:defRPr sz="2000" b="0" i="1" u="none" kern="1200" baseline="0">
                <a:solidFill>
                  <a:schemeClr val="tx1"/>
                </a:solidFill>
                <a:latin typeface="Arial" panose="020B0604020202020204" pitchFamily="34" charset="0"/>
                <a:ea typeface="宋体" panose="02010600030101010101" pitchFamily="2" charset="-122"/>
                <a:cs typeface="+mn-cs"/>
              </a:defRPr>
            </a:lvl6pPr>
            <a:lvl7pPr marL="2971800" lvl="6" indent="-228600" algn="l" defTabSz="914400" rtl="0" eaLnBrk="0" fontAlgn="base" latinLnBrk="0" hangingPunct="0">
              <a:lnSpc>
                <a:spcPct val="100000"/>
              </a:lnSpc>
              <a:spcBef>
                <a:spcPct val="20000"/>
              </a:spcBef>
              <a:spcAft>
                <a:spcPct val="0"/>
              </a:spcAft>
              <a:buChar char="»"/>
              <a:defRPr sz="2000" b="0" i="1" u="none" kern="1200" baseline="0">
                <a:solidFill>
                  <a:schemeClr val="tx1"/>
                </a:solidFill>
                <a:latin typeface="Arial" panose="020B0604020202020204" pitchFamily="34" charset="0"/>
                <a:ea typeface="宋体" panose="02010600030101010101" pitchFamily="2" charset="-122"/>
                <a:cs typeface="+mn-cs"/>
              </a:defRPr>
            </a:lvl7pPr>
            <a:lvl8pPr marL="3429000" lvl="7" indent="-228600" algn="l" defTabSz="914400" rtl="0" eaLnBrk="0" fontAlgn="base" latinLnBrk="0" hangingPunct="0">
              <a:lnSpc>
                <a:spcPct val="100000"/>
              </a:lnSpc>
              <a:spcBef>
                <a:spcPct val="20000"/>
              </a:spcBef>
              <a:spcAft>
                <a:spcPct val="0"/>
              </a:spcAft>
              <a:buChar char="»"/>
              <a:defRPr sz="2000" b="0" i="1" u="none" kern="1200" baseline="0">
                <a:solidFill>
                  <a:schemeClr val="tx1"/>
                </a:solidFill>
                <a:latin typeface="Arial" panose="020B0604020202020204" pitchFamily="34" charset="0"/>
                <a:ea typeface="宋体" panose="02010600030101010101" pitchFamily="2" charset="-122"/>
                <a:cs typeface="+mn-cs"/>
              </a:defRPr>
            </a:lvl8pPr>
            <a:lvl9pPr marL="3886200" lvl="8" indent="-228600" algn="l" defTabSz="914400" rtl="0" eaLnBrk="0" fontAlgn="base" latinLnBrk="0" hangingPunct="0">
              <a:lnSpc>
                <a:spcPct val="100000"/>
              </a:lnSpc>
              <a:spcBef>
                <a:spcPct val="20000"/>
              </a:spcBef>
              <a:spcAft>
                <a:spcPct val="0"/>
              </a:spcAft>
              <a:buChar char="»"/>
              <a:defRPr sz="2000" b="0" i="1" u="none" kern="1200" baseline="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9F315355-D1D1-4B38-A3D2-AAA9D0C255D1}" type="slidenum">
              <a:rPr lang="en-US" altLang="zh-CN" sz="1400" i="0" smtClean="0"/>
            </a:fld>
            <a:endParaRPr lang="en-US" altLang="zh-CN" sz="1400" i="0" smtClean="0"/>
          </a:p>
        </p:txBody>
      </p:sp>
      <p:sp>
        <p:nvSpPr>
          <p:cNvPr id="5" name="Text Box 9"/>
          <p:cNvSpPr txBox="1">
            <a:spLocks noChangeArrowheads="1"/>
          </p:cNvSpPr>
          <p:nvPr/>
        </p:nvSpPr>
        <p:spPr bwMode="auto">
          <a:xfrm>
            <a:off x="762000" y="863600"/>
            <a:ext cx="733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zh-CN" sz="1800" i="0">
              <a:ea typeface="黑体" panose="02010609060101010101" pitchFamily="49" charset="-122"/>
            </a:endParaRPr>
          </a:p>
        </p:txBody>
      </p:sp>
      <p:sp>
        <p:nvSpPr>
          <p:cNvPr id="6" name="Line 4"/>
          <p:cNvSpPr>
            <a:spLocks noChangeShapeType="1"/>
          </p:cNvSpPr>
          <p:nvPr/>
        </p:nvSpPr>
        <p:spPr bwMode="auto">
          <a:xfrm>
            <a:off x="939800" y="925513"/>
            <a:ext cx="7397750" cy="14287"/>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i="0"/>
          </a:p>
        </p:txBody>
      </p:sp>
      <p:sp>
        <p:nvSpPr>
          <p:cNvPr id="9" name="文本框 8"/>
          <p:cNvSpPr txBox="1">
            <a:spLocks noChangeArrowheads="1"/>
          </p:cNvSpPr>
          <p:nvPr/>
        </p:nvSpPr>
        <p:spPr bwMode="auto">
          <a:xfrm>
            <a:off x="528638" y="1138238"/>
            <a:ext cx="5338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ü"/>
            </a:pPr>
            <a:r>
              <a:rPr lang="zh-CN" altLang="en-US" sz="2000" i="0">
                <a:ea typeface="黑体" panose="02010609060101010101" pitchFamily="49" charset="-122"/>
              </a:rPr>
              <a:t>微芯片高效发光，低功耗，满足超高分辨率显示器需求。</a:t>
            </a:r>
            <a:endParaRPr lang="zh-CN" altLang="en-US" sz="2000" i="0">
              <a:ea typeface="黑体" panose="02010609060101010101" pitchFamily="49" charset="-122"/>
            </a:endParaRPr>
          </a:p>
        </p:txBody>
      </p:sp>
      <p:pic>
        <p:nvPicPr>
          <p:cNvPr id="10" name="图片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00788" y="1270000"/>
            <a:ext cx="20955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3"/>
          <p:cNvSpPr>
            <a:spLocks noChangeArrowheads="1"/>
          </p:cNvSpPr>
          <p:nvPr/>
        </p:nvSpPr>
        <p:spPr bwMode="auto">
          <a:xfrm>
            <a:off x="6465888" y="1825625"/>
            <a:ext cx="1262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400" i="0">
                <a:solidFill>
                  <a:srgbClr val="FF0000"/>
                </a:solidFill>
                <a:ea typeface="黑体" panose="02010609060101010101" pitchFamily="49" charset="-122"/>
              </a:rPr>
              <a:t>正向导通电压</a:t>
            </a:r>
            <a:endParaRPr lang="zh-CN" altLang="en-US" sz="1400" i="0">
              <a:solidFill>
                <a:srgbClr val="FF0000"/>
              </a:solidFill>
              <a:ea typeface="黑体" panose="02010609060101010101" pitchFamily="49" charset="-122"/>
            </a:endParaRPr>
          </a:p>
        </p:txBody>
      </p:sp>
      <p:sp>
        <p:nvSpPr>
          <p:cNvPr id="12" name="文本框 11"/>
          <p:cNvSpPr txBox="1">
            <a:spLocks noChangeArrowheads="1"/>
          </p:cNvSpPr>
          <p:nvPr/>
        </p:nvSpPr>
        <p:spPr bwMode="auto">
          <a:xfrm>
            <a:off x="528638" y="2608263"/>
            <a:ext cx="53387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ü"/>
            </a:pPr>
            <a:r>
              <a:rPr lang="zh-CN" altLang="en-US" sz="2000" i="0">
                <a:ea typeface="黑体" panose="02010609060101010101" pitchFamily="49" charset="-122"/>
              </a:rPr>
              <a:t>小电流工作电流切换亮度和波长的稳定。</a:t>
            </a:r>
            <a:endParaRPr lang="zh-CN" altLang="en-US" sz="2000" i="0">
              <a:ea typeface="黑体" panose="02010609060101010101" pitchFamily="49" charset="-122"/>
            </a:endParaRPr>
          </a:p>
        </p:txBody>
      </p:sp>
      <p:cxnSp>
        <p:nvCxnSpPr>
          <p:cNvPr id="13" name="直接箭头连接符 12"/>
          <p:cNvCxnSpPr/>
          <p:nvPr/>
        </p:nvCxnSpPr>
        <p:spPr>
          <a:xfrm>
            <a:off x="6756400" y="2084388"/>
            <a:ext cx="512763" cy="49053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30225" y="2030413"/>
            <a:ext cx="5508625" cy="708025"/>
          </a:xfrm>
          <a:prstGeom prst="rect">
            <a:avLst/>
          </a:prstGeom>
          <a:noFill/>
        </p:spPr>
        <p:txBody>
          <a:bodyPr>
            <a:spAutoFit/>
          </a:bodyPr>
          <a:lstStyle/>
          <a:p>
            <a:pPr marL="342900" indent="-342900">
              <a:buFont typeface="Wingdings" panose="05000000000000000000" pitchFamily="2" charset="2"/>
              <a:buChar char="ü"/>
              <a:defRPr/>
            </a:pPr>
            <a:r>
              <a:rPr lang="zh-CN" altLang="en-US" sz="2000" i="0" dirty="0"/>
              <a:t>发光波长、驱动电压、反向漏电的一致性。</a:t>
            </a:r>
            <a:endParaRPr lang="en-US" altLang="zh-CN" sz="2000" i="0" dirty="0"/>
          </a:p>
          <a:p>
            <a:pPr>
              <a:defRPr/>
            </a:pPr>
            <a:r>
              <a:rPr lang="en-US" altLang="zh-CN" sz="2000" i="0" dirty="0"/>
              <a:t>     </a:t>
            </a:r>
            <a:endParaRPr lang="zh-CN" altLang="en-US" sz="2000" i="0" dirty="0"/>
          </a:p>
        </p:txBody>
      </p:sp>
      <p:sp>
        <p:nvSpPr>
          <p:cNvPr id="15" name="文本框 15"/>
          <p:cNvSpPr txBox="1">
            <a:spLocks noChangeArrowheads="1"/>
          </p:cNvSpPr>
          <p:nvPr/>
        </p:nvSpPr>
        <p:spPr bwMode="auto">
          <a:xfrm>
            <a:off x="563563" y="3008313"/>
            <a:ext cx="54419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ü"/>
              <a:defRPr/>
            </a:pPr>
            <a:r>
              <a:rPr lang="zh-CN" altLang="en-US" sz="2000" i="0" dirty="0" smtClean="0">
                <a:ea typeface="黑体" panose="02010609060101010101" pitchFamily="49" charset="-122"/>
              </a:rPr>
              <a:t>发光全彩化 </a:t>
            </a:r>
            <a:endParaRPr lang="en-US" altLang="zh-CN" sz="2000" i="0" dirty="0" smtClean="0">
              <a:ea typeface="黑体" panose="02010609060101010101" pitchFamily="49" charset="-122"/>
            </a:endParaRPr>
          </a:p>
          <a:p>
            <a:pPr marL="0" indent="0">
              <a:spcBef>
                <a:spcPct val="0"/>
              </a:spcBef>
              <a:buFontTx/>
              <a:buNone/>
              <a:defRPr/>
            </a:pPr>
            <a:r>
              <a:rPr lang="en-US" altLang="zh-CN" sz="2000" i="0" dirty="0" smtClean="0">
                <a:ea typeface="黑体" panose="02010609060101010101" pitchFamily="49" charset="-122"/>
              </a:rPr>
              <a:t>     </a:t>
            </a:r>
            <a:r>
              <a:rPr lang="en-US" altLang="zh-CN" sz="1800" i="0" dirty="0" smtClean="0">
                <a:solidFill>
                  <a:srgbClr val="FF0000"/>
                </a:solidFill>
                <a:ea typeface="黑体" panose="02010609060101010101" pitchFamily="49" charset="-122"/>
              </a:rPr>
              <a:t>RGB</a:t>
            </a:r>
            <a:r>
              <a:rPr lang="zh-CN" altLang="en-US" sz="1800" i="0" dirty="0" smtClean="0">
                <a:solidFill>
                  <a:srgbClr val="FF0000"/>
                </a:solidFill>
                <a:ea typeface="黑体" panose="02010609060101010101" pitchFamily="49" charset="-122"/>
              </a:rPr>
              <a:t>方案，</a:t>
            </a:r>
            <a:r>
              <a:rPr lang="en-US" altLang="zh-CN" sz="1800" i="0" dirty="0" err="1" smtClean="0">
                <a:solidFill>
                  <a:srgbClr val="FF0000"/>
                </a:solidFill>
                <a:ea typeface="黑体" panose="02010609060101010101" pitchFamily="49" charset="-122"/>
              </a:rPr>
              <a:t>GaAsP</a:t>
            </a:r>
            <a:r>
              <a:rPr lang="en-US" altLang="zh-CN" sz="1800" i="0" dirty="0" smtClean="0">
                <a:solidFill>
                  <a:srgbClr val="FF0000"/>
                </a:solidFill>
                <a:ea typeface="黑体" panose="02010609060101010101" pitchFamily="49" charset="-122"/>
              </a:rPr>
              <a:t>-</a:t>
            </a:r>
            <a:r>
              <a:rPr lang="zh-CN" altLang="en-US" sz="1800" i="0" dirty="0" smtClean="0">
                <a:solidFill>
                  <a:srgbClr val="FF0000"/>
                </a:solidFill>
                <a:ea typeface="黑体" panose="02010609060101010101" pitchFamily="49" charset="-122"/>
              </a:rPr>
              <a:t>红光</a:t>
            </a:r>
            <a:r>
              <a:rPr lang="en-US" altLang="zh-CN" sz="1800" i="0" dirty="0" smtClean="0">
                <a:solidFill>
                  <a:srgbClr val="FF0000"/>
                </a:solidFill>
                <a:ea typeface="黑体" panose="02010609060101010101" pitchFamily="49" charset="-122"/>
              </a:rPr>
              <a:t>LED</a:t>
            </a:r>
            <a:r>
              <a:rPr lang="zh-CN" altLang="en-US" sz="1800" i="0" dirty="0" smtClean="0">
                <a:solidFill>
                  <a:srgbClr val="FF0000"/>
                </a:solidFill>
                <a:ea typeface="黑体" panose="02010609060101010101" pitchFamily="49" charset="-122"/>
              </a:rPr>
              <a:t>与</a:t>
            </a:r>
            <a:r>
              <a:rPr lang="en-US" altLang="zh-CN" sz="1800" i="0" dirty="0" err="1" smtClean="0">
                <a:solidFill>
                  <a:srgbClr val="FF0000"/>
                </a:solidFill>
                <a:ea typeface="黑体" panose="02010609060101010101" pitchFamily="49" charset="-122"/>
              </a:rPr>
              <a:t>GaN</a:t>
            </a:r>
            <a:r>
              <a:rPr lang="en-US" altLang="zh-CN" sz="1800" i="0" dirty="0" smtClean="0">
                <a:solidFill>
                  <a:srgbClr val="FF0000"/>
                </a:solidFill>
                <a:ea typeface="黑体" panose="02010609060101010101" pitchFamily="49" charset="-122"/>
              </a:rPr>
              <a:t>-</a:t>
            </a:r>
            <a:r>
              <a:rPr lang="zh-CN" altLang="en-US" sz="1800" i="0" dirty="0" smtClean="0">
                <a:solidFill>
                  <a:srgbClr val="FF0000"/>
                </a:solidFill>
                <a:ea typeface="黑体" panose="02010609060101010101" pitchFamily="49" charset="-122"/>
              </a:rPr>
              <a:t>蓝光，绿光</a:t>
            </a:r>
            <a:r>
              <a:rPr lang="en-US" altLang="zh-CN" sz="1800" i="0" dirty="0" smtClean="0">
                <a:solidFill>
                  <a:srgbClr val="FF0000"/>
                </a:solidFill>
                <a:ea typeface="黑体" panose="02010609060101010101" pitchFamily="49" charset="-122"/>
              </a:rPr>
              <a:t>LED</a:t>
            </a:r>
            <a:r>
              <a:rPr lang="zh-CN" altLang="en-US" sz="1800" i="0" dirty="0" smtClean="0">
                <a:solidFill>
                  <a:srgbClr val="FF0000"/>
                </a:solidFill>
                <a:ea typeface="黑体" panose="02010609060101010101" pitchFamily="49" charset="-122"/>
              </a:rPr>
              <a:t>性能差异加大</a:t>
            </a:r>
            <a:endParaRPr lang="en-US" altLang="zh-CN" sz="1800" i="0" dirty="0" smtClean="0">
              <a:solidFill>
                <a:srgbClr val="FF0000"/>
              </a:solidFill>
              <a:ea typeface="黑体" panose="02010609060101010101" pitchFamily="49" charset="-122"/>
            </a:endParaRPr>
          </a:p>
          <a:p>
            <a:pPr marL="0" indent="0">
              <a:spcBef>
                <a:spcPct val="0"/>
              </a:spcBef>
              <a:buFontTx/>
              <a:buNone/>
              <a:defRPr/>
            </a:pPr>
            <a:r>
              <a:rPr lang="en-US" altLang="zh-CN" sz="1800" i="0" dirty="0" smtClean="0">
                <a:ea typeface="黑体" panose="02010609060101010101" pitchFamily="49" charset="-122"/>
              </a:rPr>
              <a:t>     </a:t>
            </a:r>
            <a:r>
              <a:rPr lang="en-US" altLang="zh-CN" sz="1800" i="0" dirty="0" err="1" smtClean="0">
                <a:ea typeface="黑体" panose="02010609060101010101" pitchFamily="49" charset="-122"/>
              </a:rPr>
              <a:t>GaN</a:t>
            </a:r>
            <a:r>
              <a:rPr lang="zh-CN" altLang="en-US" sz="1800" i="0" dirty="0" smtClean="0">
                <a:ea typeface="黑体" panose="02010609060101010101" pitchFamily="49" charset="-122"/>
              </a:rPr>
              <a:t>蓝光</a:t>
            </a:r>
            <a:r>
              <a:rPr lang="en-US" altLang="zh-CN" sz="1800" i="0" dirty="0" smtClean="0">
                <a:ea typeface="黑体" panose="02010609060101010101" pitchFamily="49" charset="-122"/>
              </a:rPr>
              <a:t>LED</a:t>
            </a:r>
            <a:r>
              <a:rPr lang="zh-CN" altLang="en-US" sz="1800" i="0" dirty="0" smtClean="0">
                <a:ea typeface="黑体" panose="02010609060101010101" pitchFamily="49" charset="-122"/>
              </a:rPr>
              <a:t>列阵 </a:t>
            </a:r>
            <a:r>
              <a:rPr lang="en-US" altLang="zh-CN" sz="1800" i="0" dirty="0" smtClean="0">
                <a:ea typeface="黑体" panose="02010609060101010101" pitchFamily="49" charset="-122"/>
              </a:rPr>
              <a:t>+ </a:t>
            </a:r>
            <a:r>
              <a:rPr lang="zh-CN" altLang="en-US" sz="1800" i="0" dirty="0" smtClean="0">
                <a:ea typeface="黑体" panose="02010609060101010101" pitchFamily="49" charset="-122"/>
              </a:rPr>
              <a:t>量子点的色彩转换，量子点转换效率制约</a:t>
            </a:r>
            <a:endParaRPr lang="en-US" altLang="zh-CN" sz="1800" i="0" dirty="0" smtClean="0">
              <a:ea typeface="黑体" panose="02010609060101010101" pitchFamily="49" charset="-122"/>
            </a:endParaRPr>
          </a:p>
          <a:p>
            <a:pPr marL="0" indent="0">
              <a:spcBef>
                <a:spcPct val="0"/>
              </a:spcBef>
              <a:buFontTx/>
              <a:buNone/>
              <a:defRPr/>
            </a:pPr>
            <a:r>
              <a:rPr lang="en-US" altLang="zh-CN" sz="1800" i="0" dirty="0" smtClean="0">
                <a:ea typeface="黑体" panose="02010609060101010101" pitchFamily="49" charset="-122"/>
              </a:rPr>
              <a:t>     </a:t>
            </a:r>
            <a:r>
              <a:rPr lang="zh-CN" altLang="en-US" sz="1800" i="0" dirty="0" smtClean="0">
                <a:solidFill>
                  <a:srgbClr val="0000CC"/>
                </a:solidFill>
                <a:ea typeface="黑体" panose="02010609060101010101" pitchFamily="49" charset="-122"/>
              </a:rPr>
              <a:t>纳米量子柱全彩发光全彩等等新途径。</a:t>
            </a:r>
            <a:endParaRPr lang="zh-CN" altLang="en-US" sz="1800" i="0" dirty="0" smtClean="0">
              <a:solidFill>
                <a:srgbClr val="0000CC"/>
              </a:solidFill>
              <a:ea typeface="黑体" panose="02010609060101010101" pitchFamily="49" charset="-122"/>
            </a:endParaRPr>
          </a:p>
        </p:txBody>
      </p:sp>
      <p:sp>
        <p:nvSpPr>
          <p:cNvPr id="19" name="矩形 10"/>
          <p:cNvSpPr>
            <a:spLocks noChangeArrowheads="1"/>
          </p:cNvSpPr>
          <p:nvPr/>
        </p:nvSpPr>
        <p:spPr bwMode="auto">
          <a:xfrm>
            <a:off x="6480440" y="5480950"/>
            <a:ext cx="1641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i="0" dirty="0">
                <a:solidFill>
                  <a:srgbClr val="0000CC"/>
                </a:solidFill>
                <a:ea typeface="黑体" panose="02010609060101010101" pitchFamily="49" charset="-122"/>
              </a:rPr>
              <a:t>Size Dependent</a:t>
            </a:r>
            <a:endParaRPr lang="zh-CN" altLang="en-US" sz="1600" i="0" dirty="0">
              <a:solidFill>
                <a:srgbClr val="0000CC"/>
              </a:solidFill>
              <a:ea typeface="黑体" panose="02010609060101010101" pitchFamily="49" charset="-122"/>
            </a:endParaRPr>
          </a:p>
        </p:txBody>
      </p:sp>
      <p:pic>
        <p:nvPicPr>
          <p:cNvPr id="20" name="图片 4" descr="http://img.ledinside.cn/led/2017-11/1509672296_998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8738" y="4994275"/>
            <a:ext cx="14065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2938" y="4994275"/>
            <a:ext cx="110013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84288" y="5030788"/>
            <a:ext cx="730250"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文本框 1"/>
          <p:cNvSpPr txBox="1">
            <a:spLocks noChangeArrowheads="1"/>
          </p:cNvSpPr>
          <p:nvPr/>
        </p:nvSpPr>
        <p:spPr bwMode="auto">
          <a:xfrm>
            <a:off x="111125" y="6061075"/>
            <a:ext cx="6346825" cy="46196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i="0">
                <a:solidFill>
                  <a:schemeClr val="bg1"/>
                </a:solidFill>
                <a:ea typeface="黑体" panose="02010609060101010101" pitchFamily="49" charset="-122"/>
              </a:rPr>
              <a:t>从</a:t>
            </a:r>
            <a:r>
              <a:rPr lang="en-US" altLang="zh-CN" sz="2400" i="0">
                <a:solidFill>
                  <a:schemeClr val="bg1"/>
                </a:solidFill>
                <a:ea typeface="黑体" panose="02010609060101010101" pitchFamily="49" charset="-122"/>
              </a:rPr>
              <a:t>MOCVD</a:t>
            </a:r>
            <a:r>
              <a:rPr lang="zh-CN" altLang="en-US" sz="2400" i="0">
                <a:solidFill>
                  <a:schemeClr val="bg1"/>
                </a:solidFill>
                <a:ea typeface="黑体" panose="02010609060101010101" pitchFamily="49" charset="-122"/>
              </a:rPr>
              <a:t>开始， </a:t>
            </a:r>
            <a:r>
              <a:rPr lang="en-US" altLang="zh-CN" sz="2400" i="0">
                <a:solidFill>
                  <a:schemeClr val="bg1"/>
                </a:solidFill>
                <a:ea typeface="黑体" panose="02010609060101010101" pitchFamily="49" charset="-122"/>
              </a:rPr>
              <a:t>Micro LED</a:t>
            </a:r>
            <a:r>
              <a:rPr lang="zh-CN" altLang="en-US" sz="2400" i="0">
                <a:solidFill>
                  <a:schemeClr val="bg1"/>
                </a:solidFill>
                <a:ea typeface="黑体" panose="02010609060101010101" pitchFamily="49" charset="-122"/>
              </a:rPr>
              <a:t>芯片产业链变革</a:t>
            </a:r>
            <a:endParaRPr lang="zh-CN" altLang="en-US" sz="2400" i="0">
              <a:solidFill>
                <a:schemeClr val="bg1"/>
              </a:solidFill>
              <a:ea typeface="黑体" panose="02010609060101010101" pitchFamily="49" charset="-122"/>
            </a:endParaRPr>
          </a:p>
        </p:txBody>
      </p:sp>
      <p:pic>
        <p:nvPicPr>
          <p:cNvPr id="24" name="图片 23"/>
          <p:cNvPicPr>
            <a:picLocks noChangeAspect="1"/>
          </p:cNvPicPr>
          <p:nvPr/>
        </p:nvPicPr>
        <p:blipFill>
          <a:blip r:embed="rId5"/>
          <a:stretch>
            <a:fillRect/>
          </a:stretch>
        </p:blipFill>
        <p:spPr>
          <a:xfrm>
            <a:off x="6127366" y="3687401"/>
            <a:ext cx="2347944" cy="1595111"/>
          </a:xfrm>
          <a:prstGeom prst="rect">
            <a:avLst/>
          </a:prstGeom>
        </p:spPr>
      </p:pic>
    </p:spTree>
  </p:cSld>
  <p:clrMapOvr>
    <a:masterClrMapping/>
  </p:clrMapOvr>
  <p:transition>
    <p:pull dir="l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lgn="ctr">
              <a:buNone/>
            </a:pPr>
            <a:fld id="{9A0DB2DC-4C9A-4742-B13C-FB6460FD3503}" type="slidenum">
              <a:rPr lang="en-US" altLang="zh-CN" sz="1400" i="0" smtClean="0"/>
            </a:fld>
            <a:endParaRPr lang="en-US" altLang="zh-CN" sz="1400" i="0" dirty="0"/>
          </a:p>
        </p:txBody>
      </p:sp>
      <p:grpSp>
        <p:nvGrpSpPr>
          <p:cNvPr id="3" name="组合 2"/>
          <p:cNvGrpSpPr/>
          <p:nvPr/>
        </p:nvGrpSpPr>
        <p:grpSpPr>
          <a:xfrm>
            <a:off x="3616325" y="1796415"/>
            <a:ext cx="2086610" cy="2086610"/>
            <a:chOff x="5695" y="2829"/>
            <a:chExt cx="3286" cy="3286"/>
          </a:xfrm>
        </p:grpSpPr>
        <p:grpSp>
          <p:nvGrpSpPr>
            <p:cNvPr id="4" name="组合 3"/>
            <p:cNvGrpSpPr/>
            <p:nvPr/>
          </p:nvGrpSpPr>
          <p:grpSpPr>
            <a:xfrm>
              <a:off x="5695" y="2829"/>
              <a:ext cx="3286" cy="3286"/>
              <a:chOff x="4199342" y="1966245"/>
              <a:chExt cx="3764132" cy="3762597"/>
            </a:xfrm>
            <a:solidFill>
              <a:schemeClr val="bg1">
                <a:lumMod val="95000"/>
              </a:schemeClr>
            </a:solidFill>
          </p:grpSpPr>
          <p:sp>
            <p:nvSpPr>
              <p:cNvPr id="6" name="椭圆 5"/>
              <p:cNvSpPr/>
              <p:nvPr/>
            </p:nvSpPr>
            <p:spPr bwMode="auto">
              <a:xfrm>
                <a:off x="4199342" y="1966245"/>
                <a:ext cx="3764132" cy="3762597"/>
              </a:xfrm>
              <a:prstGeom prst="ellipse">
                <a:avLst/>
              </a:prstGeom>
              <a:noFill/>
              <a:ln w="12700" cap="rnd" cmpd="sng">
                <a:solidFill>
                  <a:schemeClr val="bg1"/>
                </a:solidFill>
                <a:prstDash val="sysDash"/>
                <a:round/>
              </a:ln>
            </p:spPr>
            <p:txBody>
              <a:bodyPr anchor="ctr"/>
              <a:lstStyle/>
              <a:p>
                <a:pPr algn="ctr"/>
                <a:endParaRPr sz="1400" i="0">
                  <a:latin typeface="+mn-ea"/>
                  <a:sym typeface="FZHei-B01S" panose="02010601030101010101" pitchFamily="2" charset="-122"/>
                </a:endParaRPr>
              </a:p>
            </p:txBody>
          </p:sp>
          <p:sp>
            <p:nvSpPr>
              <p:cNvPr id="7" name="椭圆 6"/>
              <p:cNvSpPr/>
              <p:nvPr/>
            </p:nvSpPr>
            <p:spPr bwMode="auto">
              <a:xfrm>
                <a:off x="4480441" y="2247346"/>
                <a:ext cx="3201165" cy="3199628"/>
              </a:xfrm>
              <a:prstGeom prst="ellipse">
                <a:avLst/>
              </a:prstGeom>
              <a:noFill/>
              <a:ln w="12700" cap="rnd" cmpd="sng">
                <a:solidFill>
                  <a:schemeClr val="tx1">
                    <a:lumMod val="50000"/>
                    <a:lumOff val="50000"/>
                  </a:schemeClr>
                </a:solidFill>
                <a:prstDash val="sysDash"/>
                <a:round/>
              </a:ln>
            </p:spPr>
            <p:txBody>
              <a:bodyPr anchor="ctr"/>
              <a:lstStyle/>
              <a:p>
                <a:pPr algn="ctr"/>
                <a:endParaRPr sz="1400" i="0" dirty="0">
                  <a:latin typeface="+mn-ea"/>
                  <a:sym typeface="FZHei-B01S" panose="02010601030101010101" pitchFamily="2" charset="-122"/>
                </a:endParaRPr>
              </a:p>
            </p:txBody>
          </p:sp>
        </p:grpSp>
        <p:sp>
          <p:nvSpPr>
            <p:cNvPr id="5" name="文本框 18"/>
            <p:cNvSpPr txBox="1"/>
            <p:nvPr/>
          </p:nvSpPr>
          <p:spPr>
            <a:xfrm>
              <a:off x="5857" y="4132"/>
              <a:ext cx="2961" cy="485"/>
            </a:xfrm>
            <a:prstGeom prst="rect">
              <a:avLst/>
            </a:prstGeom>
            <a:noFill/>
            <a:scene3d>
              <a:camera prst="orthographicFront"/>
              <a:lightRig rig="threePt" dir="t"/>
            </a:scene3d>
            <a:sp3d>
              <a:bevelT prst="relaxedInset"/>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effectLst/>
                  <a:uLnTx/>
                  <a:uFillTx/>
                  <a:latin typeface="+mn-ea"/>
                </a:rPr>
                <a:t>Micro LED</a:t>
              </a:r>
              <a:endParaRPr kumimoji="0" lang="en-US" altLang="zh-CN" sz="1400" b="1" i="0" u="none" strike="noStrike" kern="0" cap="none" spc="0" normalizeH="0" baseline="0" noProof="0" dirty="0">
                <a:ln>
                  <a:noFill/>
                </a:ln>
                <a:effectLst/>
                <a:uLnTx/>
                <a:uFillTx/>
                <a:latin typeface="+mn-ea"/>
              </a:endParaRPr>
            </a:p>
          </p:txBody>
        </p:sp>
      </p:grpSp>
      <p:sp>
        <p:nvSpPr>
          <p:cNvPr id="8" name="TextBox 1"/>
          <p:cNvSpPr txBox="1"/>
          <p:nvPr/>
        </p:nvSpPr>
        <p:spPr>
          <a:xfrm>
            <a:off x="440055" y="523403"/>
            <a:ext cx="3198915" cy="461665"/>
          </a:xfrm>
          <a:prstGeom prst="rect">
            <a:avLst/>
          </a:prstGeom>
          <a:noFill/>
        </p:spPr>
        <p:txBody>
          <a:bodyPr wrap="square" rtlCol="0">
            <a:spAutoFit/>
          </a:bodyPr>
          <a:lstStyle/>
          <a:p>
            <a:pPr algn="l"/>
            <a:r>
              <a:rPr lang="zh-CN" altLang="en-US" i="0" dirty="0">
                <a:latin typeface="+mn-ea"/>
                <a:cs typeface="+mn-ea"/>
                <a:sym typeface="+mn-lt"/>
              </a:rPr>
              <a:t>Micro LED的技术关键</a:t>
            </a:r>
            <a:endParaRPr lang="zh-CN" altLang="en-US" i="0" dirty="0">
              <a:latin typeface="+mn-ea"/>
              <a:cs typeface="+mn-ea"/>
              <a:sym typeface="+mn-lt"/>
            </a:endParaRPr>
          </a:p>
        </p:txBody>
      </p:sp>
      <p:sp>
        <p:nvSpPr>
          <p:cNvPr id="9" name="Rectangle 2"/>
          <p:cNvSpPr/>
          <p:nvPr/>
        </p:nvSpPr>
        <p:spPr>
          <a:xfrm>
            <a:off x="381665" y="82938"/>
            <a:ext cx="4343048" cy="461665"/>
          </a:xfrm>
          <a:prstGeom prst="rect">
            <a:avLst/>
          </a:prstGeom>
        </p:spPr>
        <p:txBody>
          <a:bodyPr wrap="none">
            <a:spAutoFit/>
          </a:bodyPr>
          <a:lstStyle/>
          <a:p>
            <a:pPr algn="l"/>
            <a:r>
              <a:rPr lang="en-US" i="0" dirty="0">
                <a:latin typeface="+mn-ea"/>
                <a:cs typeface="+mn-ea"/>
                <a:sym typeface="+mn-lt"/>
              </a:rPr>
              <a:t>Key Technologies for Micro LED</a:t>
            </a:r>
            <a:endParaRPr lang="en-US" i="0" dirty="0">
              <a:latin typeface="+mn-ea"/>
              <a:cs typeface="+mn-ea"/>
              <a:sym typeface="+mn-lt"/>
            </a:endParaRPr>
          </a:p>
        </p:txBody>
      </p:sp>
      <p:grpSp>
        <p:nvGrpSpPr>
          <p:cNvPr id="16" name="组合 15"/>
          <p:cNvGrpSpPr/>
          <p:nvPr/>
        </p:nvGrpSpPr>
        <p:grpSpPr>
          <a:xfrm>
            <a:off x="139700" y="1052797"/>
            <a:ext cx="4053625" cy="1204785"/>
            <a:chOff x="323215" y="1412875"/>
            <a:chExt cx="4053625" cy="1204785"/>
          </a:xfrm>
        </p:grpSpPr>
        <p:sp>
          <p:nvSpPr>
            <p:cNvPr id="17" name="任意多边形: 形状 205"/>
            <p:cNvSpPr/>
            <p:nvPr/>
          </p:nvSpPr>
          <p:spPr bwMode="auto">
            <a:xfrm>
              <a:off x="3822485" y="2063305"/>
              <a:ext cx="554355" cy="554355"/>
            </a:xfrm>
            <a:custGeom>
              <a:avLst/>
              <a:gdLst>
                <a:gd name="T0" fmla="*/ 390 w 474"/>
                <a:gd name="T1" fmla="*/ 84 h 474"/>
                <a:gd name="T2" fmla="*/ 390 w 474"/>
                <a:gd name="T3" fmla="*/ 390 h 474"/>
                <a:gd name="T4" fmla="*/ 84 w 474"/>
                <a:gd name="T5" fmla="*/ 390 h 474"/>
                <a:gd name="T6" fmla="*/ 84 w 474"/>
                <a:gd name="T7" fmla="*/ 84 h 474"/>
                <a:gd name="T8" fmla="*/ 390 w 474"/>
                <a:gd name="T9" fmla="*/ 84 h 474"/>
              </a:gdLst>
              <a:ahLst/>
              <a:cxnLst>
                <a:cxn ang="0">
                  <a:pos x="T0" y="T1"/>
                </a:cxn>
                <a:cxn ang="0">
                  <a:pos x="T2" y="T3"/>
                </a:cxn>
                <a:cxn ang="0">
                  <a:pos x="T4" y="T5"/>
                </a:cxn>
                <a:cxn ang="0">
                  <a:pos x="T6" y="T7"/>
                </a:cxn>
                <a:cxn ang="0">
                  <a:pos x="T8" y="T9"/>
                </a:cxn>
              </a:cxnLst>
              <a:rect l="0" t="0" r="r" b="b"/>
              <a:pathLst>
                <a:path w="474" h="474">
                  <a:moveTo>
                    <a:pt x="390" y="84"/>
                  </a:moveTo>
                  <a:cubicBezTo>
                    <a:pt x="474" y="168"/>
                    <a:pt x="474" y="305"/>
                    <a:pt x="390" y="390"/>
                  </a:cubicBezTo>
                  <a:cubicBezTo>
                    <a:pt x="305" y="474"/>
                    <a:pt x="168" y="474"/>
                    <a:pt x="84" y="390"/>
                  </a:cubicBezTo>
                  <a:cubicBezTo>
                    <a:pt x="0" y="305"/>
                    <a:pt x="0" y="168"/>
                    <a:pt x="84" y="84"/>
                  </a:cubicBezTo>
                  <a:cubicBezTo>
                    <a:pt x="168" y="0"/>
                    <a:pt x="305" y="0"/>
                    <a:pt x="390" y="84"/>
                  </a:cubicBezTo>
                  <a:close/>
                </a:path>
              </a:pathLst>
            </a:custGeom>
            <a:solidFill>
              <a:srgbClr val="84CBC5"/>
            </a:solidFill>
            <a:ln w="58738" cap="flat">
              <a:noFill/>
              <a:prstDash val="solid"/>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i="0" dirty="0">
                  <a:latin typeface="+mn-ea"/>
                  <a:sym typeface="FZHei-B01S" panose="02010601030101010101" pitchFamily="2" charset="-122"/>
                </a:rPr>
                <a:t>01</a:t>
              </a:r>
              <a:endParaRPr lang="en-US" sz="1400" i="0" dirty="0">
                <a:latin typeface="+mn-ea"/>
                <a:sym typeface="FZHei-B01S" panose="02010601030101010101" pitchFamily="2" charset="-122"/>
              </a:endParaRPr>
            </a:p>
          </p:txBody>
        </p:sp>
        <p:grpSp>
          <p:nvGrpSpPr>
            <p:cNvPr id="18" name="组合 17"/>
            <p:cNvGrpSpPr/>
            <p:nvPr/>
          </p:nvGrpSpPr>
          <p:grpSpPr>
            <a:xfrm>
              <a:off x="323215" y="1412875"/>
              <a:ext cx="3211195" cy="1142365"/>
              <a:chOff x="509" y="2225"/>
              <a:chExt cx="5057" cy="1799"/>
            </a:xfrm>
          </p:grpSpPr>
          <p:cxnSp>
            <p:nvCxnSpPr>
              <p:cNvPr id="19" name="直接连接符 18"/>
              <p:cNvCxnSpPr/>
              <p:nvPr/>
            </p:nvCxnSpPr>
            <p:spPr>
              <a:xfrm flipH="1">
                <a:off x="4881" y="3573"/>
                <a:ext cx="685" cy="0"/>
              </a:xfrm>
              <a:prstGeom prst="line">
                <a:avLst/>
              </a:prstGeom>
              <a:ln>
                <a:solidFill>
                  <a:srgbClr val="84CBC5"/>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509" y="2225"/>
                <a:ext cx="4611" cy="1799"/>
                <a:chOff x="-419" y="2321"/>
                <a:chExt cx="4611" cy="1799"/>
              </a:xfrm>
            </p:grpSpPr>
            <p:sp>
              <p:nvSpPr>
                <p:cNvPr id="21" name="文本框 20"/>
                <p:cNvSpPr txBox="1"/>
                <p:nvPr/>
              </p:nvSpPr>
              <p:spPr>
                <a:xfrm>
                  <a:off x="-419" y="2876"/>
                  <a:ext cx="4611" cy="12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200"/>
                    </a:spcAft>
                    <a:buClrTx/>
                    <a:buSzTx/>
                    <a:buFontTx/>
                    <a:buNone/>
                    <a:defRPr/>
                  </a:pPr>
                  <a:r>
                    <a:rPr lang="en-US" altLang="zh-CN" sz="1400" i="0" kern="0" noProof="0" dirty="0" smtClean="0">
                      <a:ln>
                        <a:noFill/>
                      </a:ln>
                      <a:effectLst/>
                      <a:uLnTx/>
                      <a:uFillTx/>
                      <a:latin typeface="+mn-ea"/>
                      <a:cs typeface="思源黑体 CN Normal" panose="020B0400000000000000" charset="-122"/>
                      <a:sym typeface="+mn-ea"/>
                    </a:rPr>
                    <a:t>LED</a:t>
                  </a:r>
                  <a:r>
                    <a:rPr lang="zh-CN" altLang="en-US" sz="1400" i="0" kern="0" noProof="0" dirty="0">
                      <a:ln>
                        <a:noFill/>
                      </a:ln>
                      <a:effectLst/>
                      <a:uLnTx/>
                      <a:uFillTx/>
                      <a:latin typeface="+mn-ea"/>
                      <a:cs typeface="思源黑体 CN Normal" panose="020B0400000000000000" charset="-122"/>
                      <a:sym typeface="+mn-ea"/>
                    </a:rPr>
                    <a:t>波长一致性</a:t>
                  </a:r>
                  <a:endParaRPr kumimoji="0" lang="en-US" altLang="zh-CN" sz="1400" b="0" i="0" u="none" strike="noStrike" kern="0" cap="none" spc="0" normalizeH="0" baseline="0" noProof="0" dirty="0">
                    <a:ln>
                      <a:noFill/>
                    </a:ln>
                    <a:effectLst/>
                    <a:uLnTx/>
                    <a:uFillTx/>
                    <a:latin typeface="+mn-ea"/>
                    <a:cs typeface="思源黑体 CN Normal" panose="020B0400000000000000" charset="-122"/>
                  </a:endParaRPr>
                </a:p>
                <a:p>
                  <a:pPr marL="0" marR="0" lvl="0" indent="0" defTabSz="914400" eaLnBrk="1" fontAlgn="auto" latinLnBrk="0" hangingPunct="1">
                    <a:lnSpc>
                      <a:spcPct val="100000"/>
                    </a:lnSpc>
                    <a:spcBef>
                      <a:spcPts val="0"/>
                    </a:spcBef>
                    <a:spcAft>
                      <a:spcPts val="200"/>
                    </a:spcAft>
                    <a:buClrTx/>
                    <a:buSzTx/>
                    <a:buFontTx/>
                    <a:buNone/>
                    <a:defRPr/>
                  </a:pPr>
                  <a:r>
                    <a:rPr lang="zh-CN" altLang="en-US" sz="1400" i="0" kern="0" noProof="0" dirty="0" smtClean="0">
                      <a:ln>
                        <a:noFill/>
                      </a:ln>
                      <a:effectLst/>
                      <a:uLnTx/>
                      <a:uFillTx/>
                      <a:latin typeface="+mn-ea"/>
                      <a:cs typeface="思源黑体 CN Normal" panose="020B0400000000000000" charset="-122"/>
                      <a:sym typeface="+mn-ea"/>
                    </a:rPr>
                    <a:t>外延缺陷</a:t>
                  </a:r>
                  <a:r>
                    <a:rPr lang="zh-CN" altLang="en-US" sz="1400" i="0" kern="0" noProof="0" dirty="0">
                      <a:ln>
                        <a:noFill/>
                      </a:ln>
                      <a:effectLst/>
                      <a:uLnTx/>
                      <a:uFillTx/>
                      <a:latin typeface="+mn-ea"/>
                      <a:cs typeface="思源黑体 CN Normal" panose="020B0400000000000000" charset="-122"/>
                      <a:sym typeface="+mn-ea"/>
                    </a:rPr>
                    <a:t>和</a:t>
                  </a:r>
                  <a:r>
                    <a:rPr lang="en-US" altLang="zh-CN" sz="1400" i="0" kern="0" noProof="0" dirty="0">
                      <a:ln>
                        <a:noFill/>
                      </a:ln>
                      <a:effectLst/>
                      <a:uLnTx/>
                      <a:uFillTx/>
                      <a:latin typeface="+mn-ea"/>
                      <a:cs typeface="思源黑体 CN Normal" panose="020B0400000000000000" charset="-122"/>
                      <a:sym typeface="+mn-ea"/>
                    </a:rPr>
                    <a:t>particle</a:t>
                  </a:r>
                  <a:r>
                    <a:rPr lang="zh-CN" altLang="en-US" sz="1400" i="0" kern="0" noProof="0" dirty="0">
                      <a:ln>
                        <a:noFill/>
                      </a:ln>
                      <a:effectLst/>
                      <a:uLnTx/>
                      <a:uFillTx/>
                      <a:latin typeface="+mn-ea"/>
                      <a:cs typeface="思源黑体 CN Normal" panose="020B0400000000000000" charset="-122"/>
                      <a:sym typeface="+mn-ea"/>
                    </a:rPr>
                    <a:t>的有效控制</a:t>
                  </a:r>
                  <a:endParaRPr kumimoji="0" lang="zh-CN" altLang="en-US" sz="1400" b="0" i="0" u="none" strike="noStrike" kern="0" cap="none" spc="0" normalizeH="0" baseline="0" noProof="0" dirty="0">
                    <a:ln>
                      <a:noFill/>
                    </a:ln>
                    <a:effectLst/>
                    <a:uLnTx/>
                    <a:uFillTx/>
                    <a:latin typeface="+mn-ea"/>
                    <a:cs typeface="思源黑体 CN Normal" panose="020B0400000000000000" charset="-122"/>
                  </a:endParaRPr>
                </a:p>
                <a:p>
                  <a:pPr marL="0" marR="0" lvl="0" indent="0" defTabSz="914400" eaLnBrk="1" fontAlgn="auto" latinLnBrk="0" hangingPunct="1">
                    <a:lnSpc>
                      <a:spcPct val="100000"/>
                    </a:lnSpc>
                    <a:spcBef>
                      <a:spcPts val="0"/>
                    </a:spcBef>
                    <a:spcAft>
                      <a:spcPts val="200"/>
                    </a:spcAft>
                    <a:buClrTx/>
                    <a:buSzTx/>
                    <a:buFontTx/>
                    <a:buNone/>
                    <a:defRPr/>
                  </a:pPr>
                  <a:r>
                    <a:rPr lang="zh-CN" altLang="en-US" sz="1400" i="0" kern="0" noProof="0" dirty="0" smtClean="0">
                      <a:ln>
                        <a:noFill/>
                      </a:ln>
                      <a:effectLst/>
                      <a:uLnTx/>
                      <a:uFillTx/>
                      <a:latin typeface="+mn-ea"/>
                      <a:cs typeface="思源黑体 CN Normal" panose="020B0400000000000000" charset="-122"/>
                      <a:sym typeface="Symbol" panose="05050102010706020507"/>
                    </a:rPr>
                    <a:t></a:t>
                  </a:r>
                  <a:r>
                    <a:rPr lang="en-US" altLang="zh-CN" sz="1400" i="0" kern="0" noProof="0" dirty="0">
                      <a:ln>
                        <a:noFill/>
                      </a:ln>
                      <a:effectLst/>
                      <a:uLnTx/>
                      <a:uFillTx/>
                      <a:latin typeface="+mn-ea"/>
                      <a:cs typeface="思源黑体 CN Normal" panose="020B0400000000000000" charset="-122"/>
                      <a:sym typeface="+mn-ea"/>
                    </a:rPr>
                    <a:t>A</a:t>
                  </a:r>
                  <a:r>
                    <a:rPr lang="zh-CN" altLang="en-US" sz="1400" i="0" kern="0" noProof="0" dirty="0">
                      <a:ln>
                        <a:noFill/>
                      </a:ln>
                      <a:effectLst/>
                      <a:uLnTx/>
                      <a:uFillTx/>
                      <a:latin typeface="+mn-ea"/>
                      <a:cs typeface="思源黑体 CN Normal" panose="020B0400000000000000" charset="-122"/>
                      <a:sym typeface="+mn-ea"/>
                    </a:rPr>
                    <a:t>级驱动电流下光电性能高度一致</a:t>
                  </a:r>
                  <a:endParaRPr lang="zh-CN" altLang="en-US" sz="1400" i="0" dirty="0">
                    <a:latin typeface="+mn-ea"/>
                    <a:cs typeface="思源黑体 CN Normal" panose="020B0400000000000000" charset="-122"/>
                  </a:endParaRPr>
                </a:p>
              </p:txBody>
            </p:sp>
            <p:sp>
              <p:nvSpPr>
                <p:cNvPr id="22" name="文本框 21"/>
                <p:cNvSpPr txBox="1"/>
                <p:nvPr/>
              </p:nvSpPr>
              <p:spPr>
                <a:xfrm>
                  <a:off x="-419" y="2321"/>
                  <a:ext cx="3520" cy="485"/>
                </a:xfrm>
                <a:prstGeom prst="rect">
                  <a:avLst/>
                </a:prstGeom>
                <a:noFill/>
              </p:spPr>
              <p:txBody>
                <a:bodyPr wrap="square" rtlCol="0">
                  <a:spAutoFit/>
                </a:bodyPr>
                <a:lstStyle/>
                <a:p>
                  <a:r>
                    <a:rPr lang="zh-CN" altLang="en-US" sz="1400" b="1" i="0" dirty="0">
                      <a:latin typeface="思源黑体 CN Bold" panose="020B0800000000000000" charset="-122"/>
                      <a:ea typeface="思源黑体 CN Bold" panose="020B0800000000000000" charset="-122"/>
                      <a:sym typeface="FZHei-B01S" panose="02010601030101010101" pitchFamily="2" charset="-122"/>
                    </a:rPr>
                    <a:t>外延材料的高度一致性</a:t>
                  </a:r>
                  <a:endParaRPr lang="zh-CN" altLang="en-US" sz="1400" b="1" i="0" dirty="0">
                    <a:latin typeface="思源黑体 CN Bold" panose="020B0800000000000000" charset="-122"/>
                    <a:ea typeface="思源黑体 CN Bold" panose="020B0800000000000000" charset="-122"/>
                    <a:sym typeface="FZHei-B01S" panose="02010601030101010101" pitchFamily="2" charset="-122"/>
                  </a:endParaRPr>
                </a:p>
              </p:txBody>
            </p:sp>
          </p:grpSp>
        </p:grpSp>
      </p:grpSp>
      <p:grpSp>
        <p:nvGrpSpPr>
          <p:cNvPr id="23" name="组合 22"/>
          <p:cNvGrpSpPr/>
          <p:nvPr/>
        </p:nvGrpSpPr>
        <p:grpSpPr>
          <a:xfrm>
            <a:off x="38681" y="2574399"/>
            <a:ext cx="3762125" cy="1254760"/>
            <a:chOff x="9525" y="2524760"/>
            <a:chExt cx="3809365" cy="1254760"/>
          </a:xfrm>
        </p:grpSpPr>
        <p:sp>
          <p:nvSpPr>
            <p:cNvPr id="24" name="任意多边形: 形状 205"/>
            <p:cNvSpPr/>
            <p:nvPr/>
          </p:nvSpPr>
          <p:spPr bwMode="auto">
            <a:xfrm>
              <a:off x="3264535" y="2562860"/>
              <a:ext cx="554355" cy="554355"/>
            </a:xfrm>
            <a:custGeom>
              <a:avLst/>
              <a:gdLst>
                <a:gd name="T0" fmla="*/ 390 w 474"/>
                <a:gd name="T1" fmla="*/ 84 h 474"/>
                <a:gd name="T2" fmla="*/ 390 w 474"/>
                <a:gd name="T3" fmla="*/ 390 h 474"/>
                <a:gd name="T4" fmla="*/ 84 w 474"/>
                <a:gd name="T5" fmla="*/ 390 h 474"/>
                <a:gd name="T6" fmla="*/ 84 w 474"/>
                <a:gd name="T7" fmla="*/ 84 h 474"/>
                <a:gd name="T8" fmla="*/ 390 w 474"/>
                <a:gd name="T9" fmla="*/ 84 h 474"/>
              </a:gdLst>
              <a:ahLst/>
              <a:cxnLst>
                <a:cxn ang="0">
                  <a:pos x="T0" y="T1"/>
                </a:cxn>
                <a:cxn ang="0">
                  <a:pos x="T2" y="T3"/>
                </a:cxn>
                <a:cxn ang="0">
                  <a:pos x="T4" y="T5"/>
                </a:cxn>
                <a:cxn ang="0">
                  <a:pos x="T6" y="T7"/>
                </a:cxn>
                <a:cxn ang="0">
                  <a:pos x="T8" y="T9"/>
                </a:cxn>
              </a:cxnLst>
              <a:rect l="0" t="0" r="r" b="b"/>
              <a:pathLst>
                <a:path w="474" h="474">
                  <a:moveTo>
                    <a:pt x="390" y="84"/>
                  </a:moveTo>
                  <a:cubicBezTo>
                    <a:pt x="474" y="168"/>
                    <a:pt x="474" y="305"/>
                    <a:pt x="390" y="390"/>
                  </a:cubicBezTo>
                  <a:cubicBezTo>
                    <a:pt x="305" y="474"/>
                    <a:pt x="168" y="474"/>
                    <a:pt x="84" y="390"/>
                  </a:cubicBezTo>
                  <a:cubicBezTo>
                    <a:pt x="0" y="305"/>
                    <a:pt x="0" y="168"/>
                    <a:pt x="84" y="84"/>
                  </a:cubicBezTo>
                  <a:cubicBezTo>
                    <a:pt x="168" y="0"/>
                    <a:pt x="305" y="0"/>
                    <a:pt x="390" y="84"/>
                  </a:cubicBezTo>
                  <a:close/>
                </a:path>
              </a:pathLst>
            </a:custGeom>
            <a:solidFill>
              <a:schemeClr val="bg1">
                <a:lumMod val="50000"/>
              </a:schemeClr>
            </a:solidFill>
            <a:ln w="58738" cap="flat">
              <a:noFill/>
              <a:prstDash val="solid"/>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i="0">
                  <a:latin typeface="思源黑体 CN Heavy" panose="020B0A00000000000000" charset="-122"/>
                  <a:ea typeface="思源黑体 CN Heavy" panose="020B0A00000000000000" charset="-122"/>
                  <a:sym typeface="FZHei-B01S" panose="02010601030101010101" pitchFamily="2" charset="-122"/>
                </a:rPr>
                <a:t>02</a:t>
              </a:r>
              <a:endParaRPr lang="en-US" sz="1400" i="0">
                <a:latin typeface="思源黑体 CN Heavy" panose="020B0A00000000000000" charset="-122"/>
                <a:ea typeface="思源黑体 CN Heavy" panose="020B0A00000000000000" charset="-122"/>
                <a:sym typeface="FZHei-B01S" panose="02010601030101010101" pitchFamily="2" charset="-122"/>
              </a:endParaRPr>
            </a:p>
          </p:txBody>
        </p:sp>
        <p:grpSp>
          <p:nvGrpSpPr>
            <p:cNvPr id="25" name="组合 24"/>
            <p:cNvGrpSpPr/>
            <p:nvPr/>
          </p:nvGrpSpPr>
          <p:grpSpPr>
            <a:xfrm>
              <a:off x="9525" y="2524760"/>
              <a:ext cx="3068320" cy="1254760"/>
              <a:chOff x="15" y="3976"/>
              <a:chExt cx="4832" cy="1976"/>
            </a:xfrm>
          </p:grpSpPr>
          <p:cxnSp>
            <p:nvCxnSpPr>
              <p:cNvPr id="26" name="直接连接符 25"/>
              <p:cNvCxnSpPr/>
              <p:nvPr/>
            </p:nvCxnSpPr>
            <p:spPr>
              <a:xfrm flipH="1">
                <a:off x="4162" y="4456"/>
                <a:ext cx="685" cy="0"/>
              </a:xfrm>
              <a:prstGeom prst="line">
                <a:avLst/>
              </a:prstGeom>
              <a:ln>
                <a:solidFill>
                  <a:srgbClr val="84CBC5"/>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15" y="3976"/>
                <a:ext cx="4690" cy="1976"/>
                <a:chOff x="542" y="2483"/>
                <a:chExt cx="3812" cy="1976"/>
              </a:xfrm>
            </p:grpSpPr>
            <p:sp>
              <p:nvSpPr>
                <p:cNvPr id="28" name="文本框 27"/>
                <p:cNvSpPr txBox="1"/>
                <p:nvPr/>
              </p:nvSpPr>
              <p:spPr>
                <a:xfrm>
                  <a:off x="542" y="2876"/>
                  <a:ext cx="3652" cy="15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200"/>
                    </a:spcAft>
                    <a:buClrTx/>
                    <a:buSzTx/>
                    <a:buFontTx/>
                    <a:buNone/>
                    <a:defRPr/>
                  </a:pPr>
                  <a:r>
                    <a:rPr sz="1400" i="0" kern="0" noProof="0" dirty="0">
                      <a:ln>
                        <a:noFill/>
                      </a:ln>
                      <a:effectLst/>
                      <a:uLnTx/>
                      <a:uFillTx/>
                      <a:latin typeface="+mj-ea"/>
                      <a:ea typeface="+mj-ea"/>
                      <a:cs typeface="思源黑体 CN Normal" panose="020B0400000000000000" charset="-122"/>
                      <a:sym typeface="+mn-ea"/>
                    </a:rPr>
                    <a:t> Sub微米级的工艺线宽控制</a:t>
                  </a:r>
                  <a:endParaRPr sz="1400" i="0" kern="0" noProof="0" dirty="0">
                    <a:ln>
                      <a:noFill/>
                    </a:ln>
                    <a:effectLst/>
                    <a:uLnTx/>
                    <a:uFillTx/>
                    <a:latin typeface="+mj-ea"/>
                    <a:ea typeface="+mj-ea"/>
                    <a:cs typeface="思源黑体 CN Normal" panose="020B0400000000000000" charset="-122"/>
                    <a:sym typeface="+mn-ea"/>
                  </a:endParaRPr>
                </a:p>
                <a:p>
                  <a:pPr marL="0" marR="0" lvl="0" indent="0" defTabSz="914400" eaLnBrk="1" fontAlgn="auto" latinLnBrk="0" hangingPunct="1">
                    <a:lnSpc>
                      <a:spcPct val="100000"/>
                    </a:lnSpc>
                    <a:spcBef>
                      <a:spcPts val="0"/>
                    </a:spcBef>
                    <a:spcAft>
                      <a:spcPts val="200"/>
                    </a:spcAft>
                    <a:buClrTx/>
                    <a:buSzTx/>
                    <a:buFontTx/>
                    <a:buNone/>
                    <a:defRPr/>
                  </a:pPr>
                  <a:r>
                    <a:rPr sz="1400" i="0" kern="0" noProof="0" dirty="0">
                      <a:ln>
                        <a:noFill/>
                      </a:ln>
                      <a:effectLst/>
                      <a:uLnTx/>
                      <a:uFillTx/>
                      <a:latin typeface="+mj-ea"/>
                      <a:ea typeface="+mj-ea"/>
                      <a:cs typeface="思源黑体 CN Normal" panose="020B0400000000000000" charset="-122"/>
                      <a:sym typeface="+mn-ea"/>
                    </a:rPr>
                    <a:t> </a:t>
                  </a:r>
                  <a:r>
                    <a:rPr sz="1400" i="0" kern="0" noProof="0" dirty="0" err="1" smtClean="0">
                      <a:ln>
                        <a:noFill/>
                      </a:ln>
                      <a:effectLst/>
                      <a:uLnTx/>
                      <a:uFillTx/>
                      <a:latin typeface="+mj-ea"/>
                      <a:ea typeface="+mj-ea"/>
                      <a:cs typeface="思源黑体 CN Normal" panose="020B0400000000000000" charset="-122"/>
                      <a:sym typeface="+mn-ea"/>
                    </a:rPr>
                    <a:t>衬底剥离技术</a:t>
                  </a:r>
                  <a:r>
                    <a:rPr sz="1400" i="0" kern="0" noProof="0" dirty="0" err="1">
                      <a:ln>
                        <a:noFill/>
                      </a:ln>
                      <a:effectLst/>
                      <a:uLnTx/>
                      <a:uFillTx/>
                      <a:latin typeface="+mj-ea"/>
                      <a:ea typeface="+mj-ea"/>
                      <a:cs typeface="思源黑体 CN Normal" panose="020B0400000000000000" charset="-122"/>
                      <a:sym typeface="+mn-ea"/>
                    </a:rPr>
                    <a:t>，侧面保护技术</a:t>
                  </a:r>
                  <a:endParaRPr sz="1400" i="0" kern="0" noProof="0" dirty="0">
                    <a:ln>
                      <a:noFill/>
                    </a:ln>
                    <a:effectLst/>
                    <a:uLnTx/>
                    <a:uFillTx/>
                    <a:latin typeface="+mj-ea"/>
                    <a:ea typeface="+mj-ea"/>
                    <a:cs typeface="思源黑体 CN Normal" panose="020B0400000000000000" charset="-122"/>
                    <a:sym typeface="+mn-ea"/>
                  </a:endParaRPr>
                </a:p>
                <a:p>
                  <a:pPr marL="0" marR="0" lvl="0" indent="0" defTabSz="914400" eaLnBrk="1" fontAlgn="auto" latinLnBrk="0" hangingPunct="1">
                    <a:lnSpc>
                      <a:spcPct val="100000"/>
                    </a:lnSpc>
                    <a:spcBef>
                      <a:spcPts val="0"/>
                    </a:spcBef>
                    <a:spcAft>
                      <a:spcPts val="200"/>
                    </a:spcAft>
                    <a:buClrTx/>
                    <a:buSzTx/>
                    <a:buFontTx/>
                    <a:buNone/>
                    <a:defRPr/>
                  </a:pPr>
                  <a:r>
                    <a:rPr sz="1400" i="0" kern="0" noProof="0" dirty="0">
                      <a:ln>
                        <a:noFill/>
                      </a:ln>
                      <a:effectLst/>
                      <a:uLnTx/>
                      <a:uFillTx/>
                      <a:latin typeface="+mj-ea"/>
                      <a:ea typeface="+mj-ea"/>
                      <a:cs typeface="思源黑体 CN Normal" panose="020B0400000000000000" charset="-122"/>
                      <a:sym typeface="+mn-ea"/>
                    </a:rPr>
                    <a:t> </a:t>
                  </a:r>
                  <a:r>
                    <a:rPr sz="1400" i="0" kern="0" noProof="0" dirty="0" err="1" smtClean="0">
                      <a:ln>
                        <a:noFill/>
                      </a:ln>
                      <a:effectLst/>
                      <a:uLnTx/>
                      <a:uFillTx/>
                      <a:latin typeface="+mj-ea"/>
                      <a:ea typeface="+mj-ea"/>
                      <a:cs typeface="思源黑体 CN Normal" panose="020B0400000000000000" charset="-122"/>
                      <a:sym typeface="+mn-ea"/>
                    </a:rPr>
                    <a:t>高良率芯片制程</a:t>
                  </a:r>
                  <a:r>
                    <a:rPr sz="1400" i="0" kern="0" noProof="0" dirty="0" err="1">
                      <a:ln>
                        <a:noFill/>
                      </a:ln>
                      <a:effectLst/>
                      <a:uLnTx/>
                      <a:uFillTx/>
                      <a:latin typeface="+mj-ea"/>
                      <a:ea typeface="+mj-ea"/>
                      <a:cs typeface="思源黑体 CN Normal" panose="020B0400000000000000" charset="-122"/>
                      <a:sym typeface="+mn-ea"/>
                    </a:rPr>
                    <a:t>，巨量芯片测试表征分</a:t>
                  </a:r>
                  <a:r>
                    <a:rPr sz="1400" i="0" kern="0" dirty="0">
                      <a:latin typeface="+mj-ea"/>
                      <a:ea typeface="+mj-ea"/>
                      <a:cs typeface="思源黑体 CN Normal" panose="020B0400000000000000" charset="-122"/>
                      <a:sym typeface="+mn-ea"/>
                    </a:rPr>
                    <a:t>BIN</a:t>
                  </a:r>
                  <a:endParaRPr sz="1400" i="0" kern="0" dirty="0">
                    <a:latin typeface="+mj-ea"/>
                    <a:ea typeface="+mj-ea"/>
                    <a:cs typeface="思源黑体 CN Normal" panose="020B0400000000000000" charset="-122"/>
                    <a:sym typeface="+mn-ea"/>
                  </a:endParaRPr>
                </a:p>
              </p:txBody>
            </p:sp>
            <p:sp>
              <p:nvSpPr>
                <p:cNvPr id="29" name="文本框 28"/>
                <p:cNvSpPr txBox="1"/>
                <p:nvPr/>
              </p:nvSpPr>
              <p:spPr>
                <a:xfrm>
                  <a:off x="542" y="2483"/>
                  <a:ext cx="3812" cy="485"/>
                </a:xfrm>
                <a:prstGeom prst="rect">
                  <a:avLst/>
                </a:prstGeom>
                <a:noFill/>
              </p:spPr>
              <p:txBody>
                <a:bodyPr wrap="square" rtlCol="0">
                  <a:spAutoFit/>
                </a:bodyPr>
                <a:lstStyle/>
                <a:p>
                  <a:r>
                    <a:rPr lang="zh-CN" altLang="en-US" sz="1400" b="1" i="0" dirty="0">
                      <a:latin typeface="思源黑体 CN Bold" panose="020B0800000000000000" charset="-122"/>
                      <a:ea typeface="思源黑体 CN Bold" panose="020B0800000000000000" charset="-122"/>
                      <a:sym typeface="FZHei-B01S" panose="02010601030101010101" pitchFamily="2" charset="-122"/>
                    </a:rPr>
                    <a:t>微米级芯片制作的精度控制和良率</a:t>
                  </a:r>
                  <a:endParaRPr lang="zh-CN" altLang="en-US" sz="1400" b="1" i="0" dirty="0">
                    <a:latin typeface="思源黑体 CN Bold" panose="020B0800000000000000" charset="-122"/>
                    <a:ea typeface="思源黑体 CN Bold" panose="020B0800000000000000" charset="-122"/>
                    <a:sym typeface="FZHei-B01S" panose="02010601030101010101" pitchFamily="2" charset="-122"/>
                  </a:endParaRPr>
                </a:p>
              </p:txBody>
            </p:sp>
          </p:grpSp>
        </p:grpSp>
      </p:grpSp>
      <p:grpSp>
        <p:nvGrpSpPr>
          <p:cNvPr id="30" name="组合 29"/>
          <p:cNvGrpSpPr/>
          <p:nvPr/>
        </p:nvGrpSpPr>
        <p:grpSpPr>
          <a:xfrm>
            <a:off x="388436" y="3634075"/>
            <a:ext cx="4023906" cy="1859235"/>
            <a:chOff x="567690" y="2957875"/>
            <a:chExt cx="4023906" cy="1859235"/>
          </a:xfrm>
        </p:grpSpPr>
        <p:sp>
          <p:nvSpPr>
            <p:cNvPr id="31" name="任意多边形: 形状 205"/>
            <p:cNvSpPr/>
            <p:nvPr/>
          </p:nvSpPr>
          <p:spPr bwMode="auto">
            <a:xfrm>
              <a:off x="4037241" y="2957875"/>
              <a:ext cx="554355" cy="554355"/>
            </a:xfrm>
            <a:custGeom>
              <a:avLst/>
              <a:gdLst>
                <a:gd name="T0" fmla="*/ 390 w 474"/>
                <a:gd name="T1" fmla="*/ 84 h 474"/>
                <a:gd name="T2" fmla="*/ 390 w 474"/>
                <a:gd name="T3" fmla="*/ 390 h 474"/>
                <a:gd name="T4" fmla="*/ 84 w 474"/>
                <a:gd name="T5" fmla="*/ 390 h 474"/>
                <a:gd name="T6" fmla="*/ 84 w 474"/>
                <a:gd name="T7" fmla="*/ 84 h 474"/>
                <a:gd name="T8" fmla="*/ 390 w 474"/>
                <a:gd name="T9" fmla="*/ 84 h 474"/>
              </a:gdLst>
              <a:ahLst/>
              <a:cxnLst>
                <a:cxn ang="0">
                  <a:pos x="T0" y="T1"/>
                </a:cxn>
                <a:cxn ang="0">
                  <a:pos x="T2" y="T3"/>
                </a:cxn>
                <a:cxn ang="0">
                  <a:pos x="T4" y="T5"/>
                </a:cxn>
                <a:cxn ang="0">
                  <a:pos x="T6" y="T7"/>
                </a:cxn>
                <a:cxn ang="0">
                  <a:pos x="T8" y="T9"/>
                </a:cxn>
              </a:cxnLst>
              <a:rect l="0" t="0" r="r" b="b"/>
              <a:pathLst>
                <a:path w="474" h="474">
                  <a:moveTo>
                    <a:pt x="390" y="84"/>
                  </a:moveTo>
                  <a:cubicBezTo>
                    <a:pt x="474" y="168"/>
                    <a:pt x="474" y="305"/>
                    <a:pt x="390" y="390"/>
                  </a:cubicBezTo>
                  <a:cubicBezTo>
                    <a:pt x="305" y="474"/>
                    <a:pt x="168" y="474"/>
                    <a:pt x="84" y="390"/>
                  </a:cubicBezTo>
                  <a:cubicBezTo>
                    <a:pt x="0" y="305"/>
                    <a:pt x="0" y="168"/>
                    <a:pt x="84" y="84"/>
                  </a:cubicBezTo>
                  <a:cubicBezTo>
                    <a:pt x="168" y="0"/>
                    <a:pt x="305" y="0"/>
                    <a:pt x="390" y="84"/>
                  </a:cubicBezTo>
                  <a:close/>
                </a:path>
              </a:pathLst>
            </a:custGeom>
            <a:solidFill>
              <a:srgbClr val="84CBC5"/>
            </a:solidFill>
            <a:ln w="58738" cap="flat">
              <a:noFill/>
              <a:prstDash val="solid"/>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i="0" dirty="0">
                  <a:latin typeface="+mn-ea"/>
                  <a:sym typeface="FZHei-B01S" panose="02010601030101010101" pitchFamily="2" charset="-122"/>
                </a:rPr>
                <a:t>03</a:t>
              </a:r>
              <a:endParaRPr lang="en-US" sz="1400" i="0" dirty="0">
                <a:latin typeface="+mn-ea"/>
                <a:sym typeface="FZHei-B01S" panose="02010601030101010101" pitchFamily="2" charset="-122"/>
              </a:endParaRPr>
            </a:p>
          </p:txBody>
        </p:sp>
        <p:grpSp>
          <p:nvGrpSpPr>
            <p:cNvPr id="32" name="组合 31"/>
            <p:cNvGrpSpPr/>
            <p:nvPr/>
          </p:nvGrpSpPr>
          <p:grpSpPr>
            <a:xfrm>
              <a:off x="567690" y="3437890"/>
              <a:ext cx="3279140" cy="1379220"/>
              <a:chOff x="894" y="5414"/>
              <a:chExt cx="5164" cy="2172"/>
            </a:xfrm>
          </p:grpSpPr>
          <p:cxnSp>
            <p:nvCxnSpPr>
              <p:cNvPr id="33" name="直接连接符 32"/>
              <p:cNvCxnSpPr/>
              <p:nvPr/>
            </p:nvCxnSpPr>
            <p:spPr>
              <a:xfrm flipH="1">
                <a:off x="4847" y="5414"/>
                <a:ext cx="1211" cy="396"/>
              </a:xfrm>
              <a:prstGeom prst="line">
                <a:avLst/>
              </a:prstGeom>
              <a:ln>
                <a:solidFill>
                  <a:srgbClr val="84CBC5"/>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894" y="5610"/>
                <a:ext cx="5038" cy="1976"/>
                <a:chOff x="-17" y="2483"/>
                <a:chExt cx="5038" cy="1976"/>
              </a:xfrm>
            </p:grpSpPr>
            <p:sp>
              <p:nvSpPr>
                <p:cNvPr id="35" name="文本框 34"/>
                <p:cNvSpPr txBox="1"/>
                <p:nvPr/>
              </p:nvSpPr>
              <p:spPr>
                <a:xfrm>
                  <a:off x="-17" y="2876"/>
                  <a:ext cx="5038" cy="15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200"/>
                    </a:spcAft>
                    <a:buClrTx/>
                    <a:buSzTx/>
                    <a:buFontTx/>
                    <a:buNone/>
                    <a:defRPr/>
                  </a:pPr>
                  <a:r>
                    <a:rPr sz="1400" i="0" kern="0" noProof="0" dirty="0">
                      <a:ln>
                        <a:noFill/>
                      </a:ln>
                      <a:effectLst/>
                      <a:uLnTx/>
                      <a:uFillTx/>
                      <a:latin typeface="+mn-ea"/>
                      <a:cs typeface="思源黑体 CN Normal" panose="020B0400000000000000" charset="-122"/>
                      <a:sym typeface="+mn-ea"/>
                    </a:rPr>
                    <a:t>巨量转移的方法：</a:t>
                  </a:r>
                  <a:endParaRPr sz="1400" i="0" kern="0" noProof="0" dirty="0">
                    <a:ln>
                      <a:noFill/>
                    </a:ln>
                    <a:effectLst/>
                    <a:uLnTx/>
                    <a:uFillTx/>
                    <a:latin typeface="+mn-ea"/>
                    <a:cs typeface="思源黑体 CN Normal" panose="020B0400000000000000" charset="-122"/>
                    <a:sym typeface="+mn-ea"/>
                  </a:endParaRPr>
                </a:p>
                <a:p>
                  <a:pPr marL="0" marR="0" lvl="0" indent="0" defTabSz="914400" eaLnBrk="1" fontAlgn="auto" latinLnBrk="0" hangingPunct="1">
                    <a:lnSpc>
                      <a:spcPct val="100000"/>
                    </a:lnSpc>
                    <a:spcBef>
                      <a:spcPts val="0"/>
                    </a:spcBef>
                    <a:spcAft>
                      <a:spcPts val="200"/>
                    </a:spcAft>
                    <a:buClrTx/>
                    <a:buSzTx/>
                    <a:buFontTx/>
                    <a:buNone/>
                    <a:defRPr/>
                  </a:pPr>
                  <a:r>
                    <a:rPr sz="1400" i="0" kern="0" noProof="0" dirty="0" err="1">
                      <a:ln>
                        <a:noFill/>
                      </a:ln>
                      <a:effectLst/>
                      <a:uLnTx/>
                      <a:uFillTx/>
                      <a:latin typeface="+mn-ea"/>
                      <a:cs typeface="思源黑体 CN Normal" panose="020B0400000000000000" charset="-122"/>
                      <a:sym typeface="+mn-ea"/>
                    </a:rPr>
                    <a:t>静电力、范德瓦尔斯力，</a:t>
                  </a:r>
                  <a:r>
                    <a:rPr sz="1400" i="0" kern="0" noProof="0" dirty="0" err="1" smtClean="0">
                      <a:ln>
                        <a:noFill/>
                      </a:ln>
                      <a:effectLst/>
                      <a:uLnTx/>
                      <a:uFillTx/>
                      <a:latin typeface="+mn-ea"/>
                      <a:cs typeface="思源黑体 CN Normal" panose="020B0400000000000000" charset="-122"/>
                      <a:sym typeface="+mn-ea"/>
                    </a:rPr>
                    <a:t>物理转移</a:t>
                  </a:r>
                  <a:r>
                    <a:rPr sz="1400" i="0" kern="0" noProof="0" dirty="0" smtClean="0">
                      <a:ln>
                        <a:noFill/>
                      </a:ln>
                      <a:effectLst/>
                      <a:uLnTx/>
                      <a:uFillTx/>
                      <a:latin typeface="+mn-ea"/>
                      <a:cs typeface="思源黑体 CN Normal" panose="020B0400000000000000" charset="-122"/>
                      <a:sym typeface="+mn-ea"/>
                    </a:rPr>
                    <a:t>     </a:t>
                  </a:r>
                  <a:r>
                    <a:rPr sz="1400" i="0" kern="0" noProof="0" dirty="0" err="1" smtClean="0">
                      <a:ln>
                        <a:noFill/>
                      </a:ln>
                      <a:effectLst/>
                      <a:uLnTx/>
                      <a:uFillTx/>
                      <a:latin typeface="+mn-ea"/>
                      <a:cs typeface="思源黑体 CN Normal" panose="020B0400000000000000" charset="-122"/>
                      <a:sym typeface="+mn-ea"/>
                    </a:rPr>
                    <a:t>百万芯片一次转移的精度和良率</a:t>
                  </a:r>
                  <a:endParaRPr lang="en-US" sz="1400" i="0" kern="0" dirty="0">
                    <a:latin typeface="+mn-ea"/>
                    <a:cs typeface="思源黑体 CN Normal" panose="020B0400000000000000" charset="-122"/>
                    <a:sym typeface="+mn-ea"/>
                  </a:endParaRPr>
                </a:p>
                <a:p>
                  <a:pPr marL="0" marR="0" lvl="0" indent="0" defTabSz="914400" eaLnBrk="1" fontAlgn="auto" latinLnBrk="0" hangingPunct="1">
                    <a:lnSpc>
                      <a:spcPct val="100000"/>
                    </a:lnSpc>
                    <a:spcBef>
                      <a:spcPts val="0"/>
                    </a:spcBef>
                    <a:spcAft>
                      <a:spcPts val="200"/>
                    </a:spcAft>
                    <a:buClrTx/>
                    <a:buSzTx/>
                    <a:buFontTx/>
                    <a:buNone/>
                    <a:defRPr/>
                  </a:pPr>
                  <a:r>
                    <a:rPr sz="1400" i="0" kern="0" noProof="0" dirty="0" err="1" smtClean="0">
                      <a:ln>
                        <a:noFill/>
                      </a:ln>
                      <a:effectLst/>
                      <a:uLnTx/>
                      <a:uFillTx/>
                      <a:latin typeface="+mn-ea"/>
                      <a:cs typeface="思源黑体 CN Normal" panose="020B0400000000000000" charset="-122"/>
                      <a:sym typeface="+mn-ea"/>
                    </a:rPr>
                    <a:t>阵列键合技术的控制</a:t>
                  </a:r>
                  <a:r>
                    <a:rPr sz="1400" i="0" kern="0" noProof="0" dirty="0" err="1">
                      <a:ln>
                        <a:noFill/>
                      </a:ln>
                      <a:effectLst/>
                      <a:uLnTx/>
                      <a:uFillTx/>
                      <a:latin typeface="+mn-ea"/>
                      <a:cs typeface="思源黑体 CN Normal" panose="020B0400000000000000" charset="-122"/>
                      <a:sym typeface="+mn-ea"/>
                    </a:rPr>
                    <a:t>：粘附力，精度</a:t>
                  </a:r>
                  <a:endParaRPr sz="1400" i="0" kern="0" noProof="0" dirty="0">
                    <a:ln>
                      <a:noFill/>
                    </a:ln>
                    <a:effectLst/>
                    <a:uLnTx/>
                    <a:uFillTx/>
                    <a:latin typeface="+mn-ea"/>
                    <a:cs typeface="思源黑体 CN Normal" panose="020B0400000000000000" charset="-122"/>
                    <a:sym typeface="+mn-ea"/>
                  </a:endParaRPr>
                </a:p>
              </p:txBody>
            </p:sp>
            <p:sp>
              <p:nvSpPr>
                <p:cNvPr id="36" name="文本框 35"/>
                <p:cNvSpPr txBox="1"/>
                <p:nvPr/>
              </p:nvSpPr>
              <p:spPr>
                <a:xfrm>
                  <a:off x="598" y="2483"/>
                  <a:ext cx="3200" cy="485"/>
                </a:xfrm>
                <a:prstGeom prst="rect">
                  <a:avLst/>
                </a:prstGeom>
                <a:noFill/>
              </p:spPr>
              <p:txBody>
                <a:bodyPr wrap="square" rtlCol="0">
                  <a:spAutoFit/>
                </a:bodyPr>
                <a:lstStyle/>
                <a:p>
                  <a:pPr algn="r"/>
                  <a:r>
                    <a:rPr lang="zh-CN" altLang="en-US" sz="1400" b="1" i="0" dirty="0">
                      <a:latin typeface="思源黑体 CN Bold" panose="020B0800000000000000" charset="-122"/>
                      <a:ea typeface="思源黑体 CN Bold" panose="020B0800000000000000" charset="-122"/>
                      <a:sym typeface="FZHei-B01S" panose="02010601030101010101" pitchFamily="2" charset="-122"/>
                    </a:rPr>
                    <a:t>巨量转移的高良率</a:t>
                  </a:r>
                  <a:endParaRPr lang="zh-CN" altLang="en-US" sz="1400" b="1" i="0" dirty="0">
                    <a:latin typeface="思源黑体 CN Bold" panose="020B0800000000000000" charset="-122"/>
                    <a:ea typeface="思源黑体 CN Bold" panose="020B0800000000000000" charset="-122"/>
                    <a:sym typeface="FZHei-B01S" panose="02010601030101010101" pitchFamily="2" charset="-122"/>
                  </a:endParaRPr>
                </a:p>
              </p:txBody>
            </p:sp>
          </p:grpSp>
        </p:grpSp>
      </p:grpSp>
      <p:grpSp>
        <p:nvGrpSpPr>
          <p:cNvPr id="37" name="组合 36"/>
          <p:cNvGrpSpPr/>
          <p:nvPr/>
        </p:nvGrpSpPr>
        <p:grpSpPr>
          <a:xfrm>
            <a:off x="4949528" y="890269"/>
            <a:ext cx="4318292" cy="1271162"/>
            <a:chOff x="5085423" y="1520190"/>
            <a:chExt cx="4318292" cy="1271162"/>
          </a:xfrm>
        </p:grpSpPr>
        <p:sp>
          <p:nvSpPr>
            <p:cNvPr id="38" name="任意多边形: 形状 205"/>
            <p:cNvSpPr/>
            <p:nvPr/>
          </p:nvSpPr>
          <p:spPr bwMode="auto">
            <a:xfrm>
              <a:off x="5085423" y="2236997"/>
              <a:ext cx="554355" cy="554355"/>
            </a:xfrm>
            <a:custGeom>
              <a:avLst/>
              <a:gdLst>
                <a:gd name="T0" fmla="*/ 390 w 474"/>
                <a:gd name="T1" fmla="*/ 84 h 474"/>
                <a:gd name="T2" fmla="*/ 390 w 474"/>
                <a:gd name="T3" fmla="*/ 390 h 474"/>
                <a:gd name="T4" fmla="*/ 84 w 474"/>
                <a:gd name="T5" fmla="*/ 390 h 474"/>
                <a:gd name="T6" fmla="*/ 84 w 474"/>
                <a:gd name="T7" fmla="*/ 84 h 474"/>
                <a:gd name="T8" fmla="*/ 390 w 474"/>
                <a:gd name="T9" fmla="*/ 84 h 474"/>
              </a:gdLst>
              <a:ahLst/>
              <a:cxnLst>
                <a:cxn ang="0">
                  <a:pos x="T0" y="T1"/>
                </a:cxn>
                <a:cxn ang="0">
                  <a:pos x="T2" y="T3"/>
                </a:cxn>
                <a:cxn ang="0">
                  <a:pos x="T4" y="T5"/>
                </a:cxn>
                <a:cxn ang="0">
                  <a:pos x="T6" y="T7"/>
                </a:cxn>
                <a:cxn ang="0">
                  <a:pos x="T8" y="T9"/>
                </a:cxn>
              </a:cxnLst>
              <a:rect l="0" t="0" r="r" b="b"/>
              <a:pathLst>
                <a:path w="474" h="474">
                  <a:moveTo>
                    <a:pt x="390" y="84"/>
                  </a:moveTo>
                  <a:cubicBezTo>
                    <a:pt x="474" y="168"/>
                    <a:pt x="474" y="305"/>
                    <a:pt x="390" y="390"/>
                  </a:cubicBezTo>
                  <a:cubicBezTo>
                    <a:pt x="305" y="474"/>
                    <a:pt x="168" y="474"/>
                    <a:pt x="84" y="390"/>
                  </a:cubicBezTo>
                  <a:cubicBezTo>
                    <a:pt x="0" y="305"/>
                    <a:pt x="0" y="168"/>
                    <a:pt x="84" y="84"/>
                  </a:cubicBezTo>
                  <a:cubicBezTo>
                    <a:pt x="168" y="0"/>
                    <a:pt x="305" y="0"/>
                    <a:pt x="390" y="84"/>
                  </a:cubicBezTo>
                  <a:close/>
                </a:path>
              </a:pathLst>
            </a:custGeom>
            <a:solidFill>
              <a:srgbClr val="84CBC5"/>
            </a:solidFill>
            <a:ln w="58738" cap="flat">
              <a:noFill/>
              <a:prstDash val="solid"/>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i="0" dirty="0">
                  <a:latin typeface="+mn-ea"/>
                  <a:sym typeface="FZHei-B01S" panose="02010601030101010101" pitchFamily="2" charset="-122"/>
                </a:rPr>
                <a:t>06</a:t>
              </a:r>
              <a:endParaRPr lang="en-US" sz="1400" i="0" dirty="0">
                <a:latin typeface="+mn-ea"/>
                <a:sym typeface="FZHei-B01S" panose="02010601030101010101" pitchFamily="2" charset="-122"/>
              </a:endParaRPr>
            </a:p>
          </p:txBody>
        </p:sp>
        <p:grpSp>
          <p:nvGrpSpPr>
            <p:cNvPr id="39" name="组合 38"/>
            <p:cNvGrpSpPr/>
            <p:nvPr/>
          </p:nvGrpSpPr>
          <p:grpSpPr>
            <a:xfrm>
              <a:off x="5775960" y="1520190"/>
              <a:ext cx="3627755" cy="1035050"/>
              <a:chOff x="9096" y="2394"/>
              <a:chExt cx="5713" cy="1630"/>
            </a:xfrm>
          </p:grpSpPr>
          <p:cxnSp>
            <p:nvCxnSpPr>
              <p:cNvPr id="40" name="直接连接符 39"/>
              <p:cNvCxnSpPr/>
              <p:nvPr/>
            </p:nvCxnSpPr>
            <p:spPr>
              <a:xfrm>
                <a:off x="9096" y="3841"/>
                <a:ext cx="685" cy="0"/>
              </a:xfrm>
              <a:prstGeom prst="line">
                <a:avLst/>
              </a:prstGeom>
              <a:ln>
                <a:solidFill>
                  <a:srgbClr val="84CBC5"/>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9682" y="2394"/>
                <a:ext cx="5127" cy="1630"/>
                <a:chOff x="116" y="2483"/>
                <a:chExt cx="5127" cy="1630"/>
              </a:xfrm>
            </p:grpSpPr>
            <p:sp>
              <p:nvSpPr>
                <p:cNvPr id="42" name="文本框 41"/>
                <p:cNvSpPr txBox="1"/>
                <p:nvPr/>
              </p:nvSpPr>
              <p:spPr>
                <a:xfrm>
                  <a:off x="215" y="2869"/>
                  <a:ext cx="5028" cy="124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200"/>
                    </a:spcAft>
                    <a:buClrTx/>
                    <a:buSzTx/>
                    <a:buFontTx/>
                    <a:buNone/>
                    <a:defRPr/>
                  </a:pPr>
                  <a:r>
                    <a:rPr sz="1400" i="0" kern="0" noProof="0" dirty="0">
                      <a:ln>
                        <a:noFill/>
                      </a:ln>
                      <a:effectLst/>
                      <a:uLnTx/>
                      <a:uFillTx/>
                      <a:latin typeface="+mn-ea"/>
                      <a:cs typeface="思源黑体 CN Normal" panose="020B0400000000000000" charset="-122"/>
                      <a:sym typeface="+mn-ea"/>
                    </a:rPr>
                    <a:t>全彩化的实现：</a:t>
                  </a:r>
                  <a:endParaRPr sz="1400" i="0" kern="0" noProof="0" dirty="0">
                    <a:ln>
                      <a:noFill/>
                    </a:ln>
                    <a:effectLst/>
                    <a:uLnTx/>
                    <a:uFillTx/>
                    <a:latin typeface="+mn-ea"/>
                    <a:cs typeface="思源黑体 CN Normal" panose="020B0400000000000000" charset="-122"/>
                    <a:sym typeface="+mn-ea"/>
                  </a:endParaRPr>
                </a:p>
                <a:p>
                  <a:pPr marL="0" marR="0" lvl="0" indent="0" algn="l" defTabSz="914400" eaLnBrk="1" fontAlgn="auto" latinLnBrk="0" hangingPunct="1">
                    <a:lnSpc>
                      <a:spcPct val="100000"/>
                    </a:lnSpc>
                    <a:spcBef>
                      <a:spcPts val="0"/>
                    </a:spcBef>
                    <a:spcAft>
                      <a:spcPts val="200"/>
                    </a:spcAft>
                    <a:buClrTx/>
                    <a:buSzTx/>
                    <a:buFontTx/>
                    <a:buNone/>
                    <a:defRPr/>
                  </a:pPr>
                  <a:r>
                    <a:rPr sz="1400" i="0" kern="0" noProof="0" dirty="0">
                      <a:ln>
                        <a:noFill/>
                      </a:ln>
                      <a:effectLst/>
                      <a:uLnTx/>
                      <a:uFillTx/>
                      <a:latin typeface="+mn-ea"/>
                      <a:cs typeface="思源黑体 CN Normal" panose="020B0400000000000000" charset="-122"/>
                      <a:sym typeface="+mn-ea"/>
                    </a:rPr>
                    <a:t>RGB，量子点荧光粉，光学透镜合成</a:t>
                  </a:r>
                  <a:endParaRPr sz="1400" i="0" kern="0" noProof="0" dirty="0">
                    <a:ln>
                      <a:noFill/>
                    </a:ln>
                    <a:effectLst/>
                    <a:uLnTx/>
                    <a:uFillTx/>
                    <a:latin typeface="+mn-ea"/>
                    <a:cs typeface="思源黑体 CN Normal" panose="020B0400000000000000" charset="-122"/>
                    <a:sym typeface="+mn-ea"/>
                  </a:endParaRPr>
                </a:p>
                <a:p>
                  <a:pPr marL="0" marR="0" lvl="0" indent="0" algn="l" defTabSz="914400" eaLnBrk="1" fontAlgn="auto" latinLnBrk="0" hangingPunct="1">
                    <a:lnSpc>
                      <a:spcPct val="100000"/>
                    </a:lnSpc>
                    <a:spcBef>
                      <a:spcPts val="0"/>
                    </a:spcBef>
                    <a:spcAft>
                      <a:spcPts val="200"/>
                    </a:spcAft>
                    <a:buClrTx/>
                    <a:buSzTx/>
                    <a:buFontTx/>
                    <a:buNone/>
                    <a:defRPr/>
                  </a:pPr>
                  <a:r>
                    <a:rPr sz="1400" i="0" kern="0" noProof="0" dirty="0">
                      <a:ln>
                        <a:noFill/>
                      </a:ln>
                      <a:effectLst/>
                      <a:uLnTx/>
                      <a:uFillTx/>
                      <a:latin typeface="+mn-ea"/>
                      <a:cs typeface="思源黑体 CN Normal" panose="020B0400000000000000" charset="-122"/>
                      <a:sym typeface="+mn-ea"/>
                    </a:rPr>
                    <a:t>取光与光形：像素间的色彩干扰</a:t>
                  </a:r>
                  <a:endParaRPr sz="1400" i="0" kern="0" noProof="0" dirty="0">
                    <a:ln>
                      <a:noFill/>
                    </a:ln>
                    <a:effectLst/>
                    <a:uLnTx/>
                    <a:uFillTx/>
                    <a:latin typeface="+mn-ea"/>
                    <a:cs typeface="思源黑体 CN Normal" panose="020B0400000000000000" charset="-122"/>
                    <a:sym typeface="+mn-ea"/>
                  </a:endParaRPr>
                </a:p>
              </p:txBody>
            </p:sp>
            <p:sp>
              <p:nvSpPr>
                <p:cNvPr id="43" name="文本框 42"/>
                <p:cNvSpPr txBox="1"/>
                <p:nvPr/>
              </p:nvSpPr>
              <p:spPr>
                <a:xfrm>
                  <a:off x="116" y="2483"/>
                  <a:ext cx="3670" cy="485"/>
                </a:xfrm>
                <a:prstGeom prst="rect">
                  <a:avLst/>
                </a:prstGeom>
                <a:noFill/>
              </p:spPr>
              <p:txBody>
                <a:bodyPr wrap="square" rtlCol="0">
                  <a:spAutoFit/>
                </a:bodyPr>
                <a:lstStyle/>
                <a:p>
                  <a:r>
                    <a:rPr lang="zh-CN" altLang="en-US" sz="1400" b="1" i="0" dirty="0">
                      <a:latin typeface="思源黑体 CN Bold" panose="020B0800000000000000" charset="-122"/>
                      <a:ea typeface="思源黑体 CN Bold" panose="020B0800000000000000" charset="-122"/>
                      <a:sym typeface="FZHei-B01S" panose="02010601030101010101" pitchFamily="2" charset="-122"/>
                    </a:rPr>
                    <a:t>全彩化的有效实现</a:t>
                  </a:r>
                  <a:endParaRPr lang="zh-CN" altLang="en-US" sz="1400" b="1" i="0" dirty="0">
                    <a:latin typeface="思源黑体 CN Bold" panose="020B0800000000000000" charset="-122"/>
                    <a:ea typeface="思源黑体 CN Bold" panose="020B0800000000000000" charset="-122"/>
                    <a:sym typeface="FZHei-B01S" panose="02010601030101010101" pitchFamily="2" charset="-122"/>
                  </a:endParaRPr>
                </a:p>
              </p:txBody>
            </p:sp>
          </p:grpSp>
        </p:grpSp>
      </p:grpSp>
      <p:grpSp>
        <p:nvGrpSpPr>
          <p:cNvPr id="44" name="组合 43"/>
          <p:cNvGrpSpPr/>
          <p:nvPr/>
        </p:nvGrpSpPr>
        <p:grpSpPr>
          <a:xfrm>
            <a:off x="5520690" y="2524760"/>
            <a:ext cx="3641090" cy="1422400"/>
            <a:chOff x="5520690" y="2524760"/>
            <a:chExt cx="3641090" cy="1422400"/>
          </a:xfrm>
        </p:grpSpPr>
        <p:sp>
          <p:nvSpPr>
            <p:cNvPr id="45" name="任意多边形: 形状 205"/>
            <p:cNvSpPr/>
            <p:nvPr/>
          </p:nvSpPr>
          <p:spPr bwMode="auto">
            <a:xfrm>
              <a:off x="5520690" y="2602865"/>
              <a:ext cx="554355" cy="554355"/>
            </a:xfrm>
            <a:custGeom>
              <a:avLst/>
              <a:gdLst>
                <a:gd name="T0" fmla="*/ 390 w 474"/>
                <a:gd name="T1" fmla="*/ 84 h 474"/>
                <a:gd name="T2" fmla="*/ 390 w 474"/>
                <a:gd name="T3" fmla="*/ 390 h 474"/>
                <a:gd name="T4" fmla="*/ 84 w 474"/>
                <a:gd name="T5" fmla="*/ 390 h 474"/>
                <a:gd name="T6" fmla="*/ 84 w 474"/>
                <a:gd name="T7" fmla="*/ 84 h 474"/>
                <a:gd name="T8" fmla="*/ 390 w 474"/>
                <a:gd name="T9" fmla="*/ 84 h 474"/>
              </a:gdLst>
              <a:ahLst/>
              <a:cxnLst>
                <a:cxn ang="0">
                  <a:pos x="T0" y="T1"/>
                </a:cxn>
                <a:cxn ang="0">
                  <a:pos x="T2" y="T3"/>
                </a:cxn>
                <a:cxn ang="0">
                  <a:pos x="T4" y="T5"/>
                </a:cxn>
                <a:cxn ang="0">
                  <a:pos x="T6" y="T7"/>
                </a:cxn>
                <a:cxn ang="0">
                  <a:pos x="T8" y="T9"/>
                </a:cxn>
              </a:cxnLst>
              <a:rect l="0" t="0" r="r" b="b"/>
              <a:pathLst>
                <a:path w="474" h="474">
                  <a:moveTo>
                    <a:pt x="390" y="84"/>
                  </a:moveTo>
                  <a:cubicBezTo>
                    <a:pt x="474" y="168"/>
                    <a:pt x="474" y="305"/>
                    <a:pt x="390" y="390"/>
                  </a:cubicBezTo>
                  <a:cubicBezTo>
                    <a:pt x="305" y="474"/>
                    <a:pt x="168" y="474"/>
                    <a:pt x="84" y="390"/>
                  </a:cubicBezTo>
                  <a:cubicBezTo>
                    <a:pt x="0" y="305"/>
                    <a:pt x="0" y="168"/>
                    <a:pt x="84" y="84"/>
                  </a:cubicBezTo>
                  <a:cubicBezTo>
                    <a:pt x="168" y="0"/>
                    <a:pt x="305" y="0"/>
                    <a:pt x="390" y="84"/>
                  </a:cubicBezTo>
                  <a:close/>
                </a:path>
              </a:pathLst>
            </a:custGeom>
            <a:solidFill>
              <a:schemeClr val="bg1">
                <a:lumMod val="50000"/>
              </a:schemeClr>
            </a:solidFill>
            <a:ln w="58738" cap="flat">
              <a:noFill/>
              <a:prstDash val="solid"/>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i="0" dirty="0">
                  <a:latin typeface="+mn-ea"/>
                  <a:sym typeface="FZHei-B01S" panose="02010601030101010101" pitchFamily="2" charset="-122"/>
                </a:rPr>
                <a:t>05</a:t>
              </a:r>
              <a:endParaRPr lang="en-US" sz="1400" i="0" dirty="0">
                <a:latin typeface="+mn-ea"/>
                <a:sym typeface="FZHei-B01S" panose="02010601030101010101" pitchFamily="2" charset="-122"/>
              </a:endParaRPr>
            </a:p>
          </p:txBody>
        </p:sp>
        <p:grpSp>
          <p:nvGrpSpPr>
            <p:cNvPr id="46" name="组合 45"/>
            <p:cNvGrpSpPr/>
            <p:nvPr/>
          </p:nvGrpSpPr>
          <p:grpSpPr>
            <a:xfrm>
              <a:off x="6224905" y="2524760"/>
              <a:ext cx="2936875" cy="1422400"/>
              <a:chOff x="9803" y="3976"/>
              <a:chExt cx="4625" cy="2240"/>
            </a:xfrm>
          </p:grpSpPr>
          <p:cxnSp>
            <p:nvCxnSpPr>
              <p:cNvPr id="47" name="直接连接符 46"/>
              <p:cNvCxnSpPr/>
              <p:nvPr/>
            </p:nvCxnSpPr>
            <p:spPr>
              <a:xfrm>
                <a:off x="9803" y="4456"/>
                <a:ext cx="685" cy="0"/>
              </a:xfrm>
              <a:prstGeom prst="line">
                <a:avLst/>
              </a:prstGeom>
              <a:ln>
                <a:solidFill>
                  <a:srgbClr val="84CBC5"/>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0240" y="3976"/>
                <a:ext cx="4188" cy="2240"/>
                <a:chOff x="167" y="2483"/>
                <a:chExt cx="4188" cy="2240"/>
              </a:xfrm>
            </p:grpSpPr>
            <p:sp>
              <p:nvSpPr>
                <p:cNvPr id="49" name="文本框 48"/>
                <p:cNvSpPr txBox="1"/>
                <p:nvPr/>
              </p:nvSpPr>
              <p:spPr>
                <a:xfrm>
                  <a:off x="167" y="3479"/>
                  <a:ext cx="4188" cy="124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200"/>
                    </a:spcAft>
                    <a:buClrTx/>
                    <a:buSzTx/>
                    <a:buFontTx/>
                    <a:buNone/>
                    <a:defRPr/>
                  </a:pPr>
                  <a:r>
                    <a:rPr sz="1400" i="0" kern="0" noProof="0" dirty="0" err="1">
                      <a:ln>
                        <a:noFill/>
                      </a:ln>
                      <a:effectLst/>
                      <a:uLnTx/>
                      <a:uFillTx/>
                      <a:latin typeface="+mn-ea"/>
                      <a:cs typeface="思源黑体 CN Normal" panose="020B0400000000000000" charset="-122"/>
                      <a:sym typeface="+mn-ea"/>
                    </a:rPr>
                    <a:t>超高密度布线</a:t>
                  </a:r>
                  <a:endParaRPr lang="en-US" altLang="zh-CN" sz="1400" i="0" kern="0" noProof="0" dirty="0">
                    <a:ln>
                      <a:noFill/>
                    </a:ln>
                    <a:effectLst/>
                    <a:uLnTx/>
                    <a:uFillTx/>
                    <a:latin typeface="+mn-ea"/>
                    <a:cs typeface="思源黑体 CN Normal" panose="020B0400000000000000" charset="-122"/>
                    <a:sym typeface="+mn-ea"/>
                  </a:endParaRPr>
                </a:p>
                <a:p>
                  <a:pPr marL="0" marR="0" lvl="0" indent="0" algn="l" defTabSz="914400" eaLnBrk="1" fontAlgn="auto" latinLnBrk="0" hangingPunct="1">
                    <a:lnSpc>
                      <a:spcPct val="100000"/>
                    </a:lnSpc>
                    <a:spcBef>
                      <a:spcPts val="0"/>
                    </a:spcBef>
                    <a:spcAft>
                      <a:spcPts val="200"/>
                    </a:spcAft>
                    <a:buClrTx/>
                    <a:buSzTx/>
                    <a:buFontTx/>
                    <a:buNone/>
                    <a:defRPr/>
                  </a:pPr>
                  <a:r>
                    <a:rPr sz="1400" i="0" kern="0" noProof="0" dirty="0" err="1">
                      <a:ln>
                        <a:noFill/>
                      </a:ln>
                      <a:effectLst/>
                      <a:uLnTx/>
                      <a:uFillTx/>
                      <a:latin typeface="+mn-ea"/>
                      <a:cs typeface="思源黑体 CN Normal" panose="020B0400000000000000" charset="-122"/>
                      <a:sym typeface="+mn-ea"/>
                    </a:rPr>
                    <a:t>色彩差异的驱动补偿</a:t>
                  </a:r>
                  <a:endParaRPr sz="1400" i="0" kern="0" noProof="0" dirty="0">
                    <a:ln>
                      <a:noFill/>
                    </a:ln>
                    <a:effectLst/>
                    <a:uLnTx/>
                    <a:uFillTx/>
                    <a:latin typeface="+mn-ea"/>
                    <a:cs typeface="思源黑体 CN Normal" panose="020B0400000000000000" charset="-122"/>
                    <a:sym typeface="+mn-ea"/>
                  </a:endParaRPr>
                </a:p>
                <a:p>
                  <a:pPr marL="0" marR="0" lvl="0" indent="0" algn="l" defTabSz="914400" eaLnBrk="1" fontAlgn="auto" latinLnBrk="0" hangingPunct="1">
                    <a:lnSpc>
                      <a:spcPct val="100000"/>
                    </a:lnSpc>
                    <a:spcBef>
                      <a:spcPts val="0"/>
                    </a:spcBef>
                    <a:spcAft>
                      <a:spcPts val="200"/>
                    </a:spcAft>
                    <a:buClrTx/>
                    <a:buSzTx/>
                    <a:buFontTx/>
                    <a:buNone/>
                    <a:defRPr/>
                  </a:pPr>
                  <a:r>
                    <a:rPr sz="1400" i="0" kern="0" noProof="0" dirty="0">
                      <a:ln>
                        <a:noFill/>
                      </a:ln>
                      <a:effectLst/>
                      <a:uLnTx/>
                      <a:uFillTx/>
                      <a:latin typeface="+mn-ea"/>
                      <a:cs typeface="思源黑体 CN Normal" panose="020B0400000000000000" charset="-122"/>
                      <a:sym typeface="+mn-ea"/>
                    </a:rPr>
                    <a:t>柔性面板的设计</a:t>
                  </a:r>
                  <a:endParaRPr sz="1400" i="0" kern="0" noProof="0" dirty="0">
                    <a:ln>
                      <a:noFill/>
                    </a:ln>
                    <a:effectLst/>
                    <a:uLnTx/>
                    <a:uFillTx/>
                    <a:latin typeface="+mn-ea"/>
                    <a:cs typeface="思源黑体 CN Normal" panose="020B0400000000000000" charset="-122"/>
                    <a:sym typeface="+mn-ea"/>
                  </a:endParaRPr>
                </a:p>
              </p:txBody>
            </p:sp>
            <p:sp>
              <p:nvSpPr>
                <p:cNvPr id="50" name="文本框 49"/>
                <p:cNvSpPr txBox="1"/>
                <p:nvPr/>
              </p:nvSpPr>
              <p:spPr>
                <a:xfrm>
                  <a:off x="586" y="2483"/>
                  <a:ext cx="3200" cy="824"/>
                </a:xfrm>
                <a:prstGeom prst="rect">
                  <a:avLst/>
                </a:prstGeom>
                <a:noFill/>
              </p:spPr>
              <p:txBody>
                <a:bodyPr wrap="square" rtlCol="0">
                  <a:spAutoFit/>
                </a:bodyPr>
                <a:lstStyle/>
                <a:p>
                  <a:pPr algn="r"/>
                  <a:r>
                    <a:rPr lang="zh-CN" altLang="en-US" sz="1400" b="1" i="0" dirty="0">
                      <a:latin typeface="思源黑体 CN Bold" panose="020B0800000000000000" charset="-122"/>
                      <a:ea typeface="思源黑体 CN Bold" panose="020B0800000000000000" charset="-122"/>
                      <a:sym typeface="FZHei-B01S" panose="02010601030101010101" pitchFamily="2" charset="-122"/>
                    </a:rPr>
                    <a:t>控制线路，驱动和背板的设计</a:t>
                  </a:r>
                  <a:endParaRPr lang="zh-CN" altLang="en-US" sz="1400" b="1" i="0" dirty="0">
                    <a:latin typeface="思源黑体 CN Bold" panose="020B0800000000000000" charset="-122"/>
                    <a:ea typeface="思源黑体 CN Bold" panose="020B0800000000000000" charset="-122"/>
                    <a:sym typeface="FZHei-B01S" panose="02010601030101010101" pitchFamily="2" charset="-122"/>
                  </a:endParaRPr>
                </a:p>
              </p:txBody>
            </p:sp>
          </p:grpSp>
        </p:grpSp>
      </p:grpSp>
      <p:grpSp>
        <p:nvGrpSpPr>
          <p:cNvPr id="51" name="组合 50"/>
          <p:cNvGrpSpPr/>
          <p:nvPr/>
        </p:nvGrpSpPr>
        <p:grpSpPr>
          <a:xfrm>
            <a:off x="4984763" y="3533567"/>
            <a:ext cx="4204441" cy="1587286"/>
            <a:chOff x="4904634" y="2768814"/>
            <a:chExt cx="4204441" cy="1587286"/>
          </a:xfrm>
        </p:grpSpPr>
        <p:sp>
          <p:nvSpPr>
            <p:cNvPr id="52" name="任意多边形: 形状 205"/>
            <p:cNvSpPr/>
            <p:nvPr/>
          </p:nvSpPr>
          <p:spPr bwMode="auto">
            <a:xfrm>
              <a:off x="4904634" y="2768814"/>
              <a:ext cx="554355" cy="554355"/>
            </a:xfrm>
            <a:custGeom>
              <a:avLst/>
              <a:gdLst>
                <a:gd name="T0" fmla="*/ 390 w 474"/>
                <a:gd name="T1" fmla="*/ 84 h 474"/>
                <a:gd name="T2" fmla="*/ 390 w 474"/>
                <a:gd name="T3" fmla="*/ 390 h 474"/>
                <a:gd name="T4" fmla="*/ 84 w 474"/>
                <a:gd name="T5" fmla="*/ 390 h 474"/>
                <a:gd name="T6" fmla="*/ 84 w 474"/>
                <a:gd name="T7" fmla="*/ 84 h 474"/>
                <a:gd name="T8" fmla="*/ 390 w 474"/>
                <a:gd name="T9" fmla="*/ 84 h 474"/>
              </a:gdLst>
              <a:ahLst/>
              <a:cxnLst>
                <a:cxn ang="0">
                  <a:pos x="T0" y="T1"/>
                </a:cxn>
                <a:cxn ang="0">
                  <a:pos x="T2" y="T3"/>
                </a:cxn>
                <a:cxn ang="0">
                  <a:pos x="T4" y="T5"/>
                </a:cxn>
                <a:cxn ang="0">
                  <a:pos x="T6" y="T7"/>
                </a:cxn>
                <a:cxn ang="0">
                  <a:pos x="T8" y="T9"/>
                </a:cxn>
              </a:cxnLst>
              <a:rect l="0" t="0" r="r" b="b"/>
              <a:pathLst>
                <a:path w="474" h="474">
                  <a:moveTo>
                    <a:pt x="390" y="84"/>
                  </a:moveTo>
                  <a:cubicBezTo>
                    <a:pt x="474" y="168"/>
                    <a:pt x="474" y="305"/>
                    <a:pt x="390" y="390"/>
                  </a:cubicBezTo>
                  <a:cubicBezTo>
                    <a:pt x="305" y="474"/>
                    <a:pt x="168" y="474"/>
                    <a:pt x="84" y="390"/>
                  </a:cubicBezTo>
                  <a:cubicBezTo>
                    <a:pt x="0" y="305"/>
                    <a:pt x="0" y="168"/>
                    <a:pt x="84" y="84"/>
                  </a:cubicBezTo>
                  <a:cubicBezTo>
                    <a:pt x="168" y="0"/>
                    <a:pt x="305" y="0"/>
                    <a:pt x="390" y="84"/>
                  </a:cubicBezTo>
                  <a:close/>
                </a:path>
              </a:pathLst>
            </a:custGeom>
            <a:solidFill>
              <a:srgbClr val="84CBC5"/>
            </a:solidFill>
            <a:ln w="58738" cap="flat">
              <a:noFill/>
              <a:prstDash val="solid"/>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i="0" dirty="0">
                  <a:latin typeface="+mn-ea"/>
                  <a:sym typeface="FZHei-B01S" panose="02010601030101010101" pitchFamily="2" charset="-122"/>
                </a:rPr>
                <a:t>04</a:t>
              </a:r>
              <a:endParaRPr lang="en-US" sz="1400" i="0" dirty="0">
                <a:latin typeface="+mn-ea"/>
                <a:sym typeface="FZHei-B01S" panose="02010601030101010101" pitchFamily="2" charset="-122"/>
              </a:endParaRPr>
            </a:p>
          </p:txBody>
        </p:sp>
        <p:grpSp>
          <p:nvGrpSpPr>
            <p:cNvPr id="53" name="组合 52"/>
            <p:cNvGrpSpPr/>
            <p:nvPr/>
          </p:nvGrpSpPr>
          <p:grpSpPr>
            <a:xfrm>
              <a:off x="5643880" y="3322955"/>
              <a:ext cx="3465195" cy="1033145"/>
              <a:chOff x="8895" y="5233"/>
              <a:chExt cx="5457" cy="1627"/>
            </a:xfrm>
          </p:grpSpPr>
          <p:cxnSp>
            <p:nvCxnSpPr>
              <p:cNvPr id="54" name="直接连接符 53"/>
              <p:cNvCxnSpPr/>
              <p:nvPr/>
            </p:nvCxnSpPr>
            <p:spPr>
              <a:xfrm>
                <a:off x="8895" y="5233"/>
                <a:ext cx="1023" cy="560"/>
              </a:xfrm>
              <a:prstGeom prst="line">
                <a:avLst/>
              </a:prstGeom>
              <a:ln>
                <a:solidFill>
                  <a:srgbClr val="84CBC5"/>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10164" y="5610"/>
                <a:ext cx="4188" cy="1250"/>
                <a:chOff x="586" y="2483"/>
                <a:chExt cx="4188" cy="1250"/>
              </a:xfrm>
            </p:grpSpPr>
            <p:sp>
              <p:nvSpPr>
                <p:cNvPr id="56" name="文本框 55"/>
                <p:cNvSpPr txBox="1"/>
                <p:nvPr/>
              </p:nvSpPr>
              <p:spPr>
                <a:xfrm>
                  <a:off x="586" y="2869"/>
                  <a:ext cx="4188" cy="86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200"/>
                    </a:spcAft>
                    <a:buClrTx/>
                    <a:buSzTx/>
                    <a:buFontTx/>
                    <a:buNone/>
                    <a:defRPr/>
                  </a:pPr>
                  <a:r>
                    <a:rPr sz="1400" i="0" kern="0" noProof="0" dirty="0" err="1">
                      <a:ln>
                        <a:noFill/>
                      </a:ln>
                      <a:effectLst/>
                      <a:uLnTx/>
                      <a:uFillTx/>
                      <a:latin typeface="+mn-ea"/>
                      <a:cs typeface="思源黑体 CN Normal" panose="020B0400000000000000" charset="-122"/>
                      <a:sym typeface="+mn-ea"/>
                    </a:rPr>
                    <a:t>坏点的定位混合修复技术</a:t>
                  </a:r>
                  <a:endParaRPr sz="1400" i="0" kern="0" noProof="0" dirty="0">
                    <a:ln>
                      <a:noFill/>
                    </a:ln>
                    <a:effectLst/>
                    <a:uLnTx/>
                    <a:uFillTx/>
                    <a:latin typeface="+mn-ea"/>
                    <a:cs typeface="思源黑体 CN Normal" panose="020B0400000000000000" charset="-122"/>
                    <a:sym typeface="+mn-ea"/>
                  </a:endParaRPr>
                </a:p>
                <a:p>
                  <a:pPr marL="0" marR="0" lvl="0" indent="0" algn="l" defTabSz="914400" eaLnBrk="1" fontAlgn="auto" latinLnBrk="0" hangingPunct="1">
                    <a:lnSpc>
                      <a:spcPct val="100000"/>
                    </a:lnSpc>
                    <a:spcBef>
                      <a:spcPts val="0"/>
                    </a:spcBef>
                    <a:spcAft>
                      <a:spcPts val="200"/>
                    </a:spcAft>
                    <a:buClrTx/>
                    <a:buSzTx/>
                    <a:buFontTx/>
                    <a:buNone/>
                    <a:defRPr/>
                  </a:pPr>
                  <a:r>
                    <a:rPr sz="1400" i="0" kern="0" noProof="0" dirty="0" err="1">
                      <a:ln>
                        <a:noFill/>
                      </a:ln>
                      <a:effectLst/>
                      <a:uLnTx/>
                      <a:uFillTx/>
                      <a:latin typeface="+mn-ea"/>
                      <a:cs typeface="思源黑体 CN Normal" panose="020B0400000000000000" charset="-122"/>
                      <a:sym typeface="+mn-ea"/>
                    </a:rPr>
                    <a:t>坏点的驱动补偿</a:t>
                  </a:r>
                  <a:endParaRPr sz="1400" i="0" kern="0" noProof="0" dirty="0">
                    <a:ln>
                      <a:noFill/>
                    </a:ln>
                    <a:effectLst/>
                    <a:uLnTx/>
                    <a:uFillTx/>
                    <a:latin typeface="+mn-ea"/>
                    <a:cs typeface="思源黑体 CN Normal" panose="020B0400000000000000" charset="-122"/>
                    <a:sym typeface="+mn-ea"/>
                  </a:endParaRPr>
                </a:p>
              </p:txBody>
            </p:sp>
            <p:sp>
              <p:nvSpPr>
                <p:cNvPr id="57" name="文本框 56"/>
                <p:cNvSpPr txBox="1"/>
                <p:nvPr/>
              </p:nvSpPr>
              <p:spPr>
                <a:xfrm>
                  <a:off x="586" y="2483"/>
                  <a:ext cx="3200" cy="485"/>
                </a:xfrm>
                <a:prstGeom prst="rect">
                  <a:avLst/>
                </a:prstGeom>
                <a:noFill/>
              </p:spPr>
              <p:txBody>
                <a:bodyPr wrap="square" rtlCol="0">
                  <a:spAutoFit/>
                </a:bodyPr>
                <a:lstStyle/>
                <a:p>
                  <a:pPr algn="r"/>
                  <a:r>
                    <a:rPr lang="zh-CN" altLang="en-US" sz="1400" b="1" i="0" dirty="0">
                      <a:latin typeface="思源黑体 CN Bold" panose="020B0800000000000000" charset="-122"/>
                      <a:ea typeface="思源黑体 CN Bold" panose="020B0800000000000000" charset="-122"/>
                      <a:sym typeface="FZHei-B01S" panose="02010601030101010101" pitchFamily="2" charset="-122"/>
                    </a:rPr>
                    <a:t>坏点的有效修复</a:t>
                  </a:r>
                  <a:endParaRPr lang="zh-CN" altLang="en-US" sz="1400" b="1" i="0" dirty="0">
                    <a:latin typeface="思源黑体 CN Bold" panose="020B0800000000000000" charset="-122"/>
                    <a:ea typeface="思源黑体 CN Bold" panose="020B0800000000000000" charset="-122"/>
                    <a:sym typeface="FZHei-B01S" panose="02010601030101010101" pitchFamily="2" charset="-122"/>
                  </a:endParaRPr>
                </a:p>
              </p:txBody>
            </p:sp>
          </p:grpSp>
        </p:grpSp>
      </p:gr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1000"/>
                                        <p:tgtEl>
                                          <p:spTgt spid="16"/>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right)">
                                      <p:cBhvr>
                                        <p:cTn id="11" dur="1000"/>
                                        <p:tgtEl>
                                          <p:spTgt spid="23"/>
                                        </p:tgtEl>
                                      </p:cBhvr>
                                    </p:animEffect>
                                  </p:childTnLst>
                                </p:cTn>
                              </p:par>
                            </p:childTnLst>
                          </p:cTn>
                        </p:par>
                        <p:par>
                          <p:cTn id="12" fill="hold">
                            <p:stCondLst>
                              <p:cond delay="2000"/>
                            </p:stCondLst>
                            <p:childTnLst>
                              <p:par>
                                <p:cTn id="13" presetID="22" presetClass="entr" presetSubtype="2"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right)">
                                      <p:cBhvr>
                                        <p:cTn id="15" dur="1000"/>
                                        <p:tgtEl>
                                          <p:spTgt spid="30"/>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1000"/>
                                        <p:tgtEl>
                                          <p:spTgt spid="51"/>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left)">
                                      <p:cBhvr>
                                        <p:cTn id="23" dur="1000"/>
                                        <p:tgtEl>
                                          <p:spTgt spid="44"/>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tretch>
            <a:fillRect/>
          </a:stretch>
        </p:blipFill>
        <p:spPr>
          <a:xfrm>
            <a:off x="827584" y="836712"/>
            <a:ext cx="2495550" cy="4786313"/>
          </a:xfrm>
          <a:prstGeom prst="rect">
            <a:avLst/>
          </a:prstGeom>
          <a:noFill/>
          <a:ln w="9525">
            <a:noFill/>
          </a:ln>
        </p:spPr>
      </p:pic>
      <p:sp>
        <p:nvSpPr>
          <p:cNvPr id="4" name="文本框 3"/>
          <p:cNvSpPr txBox="1"/>
          <p:nvPr/>
        </p:nvSpPr>
        <p:spPr>
          <a:xfrm>
            <a:off x="3851920" y="914044"/>
            <a:ext cx="4896544" cy="5631180"/>
          </a:xfrm>
          <a:prstGeom prst="rect">
            <a:avLst/>
          </a:prstGeom>
          <a:noFill/>
        </p:spPr>
        <p:txBody>
          <a:bodyPr wrap="square" rtlCol="0">
            <a:spAutoFit/>
          </a:bodyPr>
          <a:lstStyle/>
          <a:p>
            <a:r>
              <a:rPr lang="en-US" altLang="zh-CN" sz="2000" i="0" dirty="0" err="1" smtClean="0"/>
              <a:t>SiC</a:t>
            </a:r>
            <a:r>
              <a:rPr lang="zh-CN" altLang="en-US" sz="2000" i="0" dirty="0" smtClean="0"/>
              <a:t>间接带隙半导体</a:t>
            </a:r>
            <a:endParaRPr lang="en-US" altLang="zh-CN" sz="2000" i="0" dirty="0" smtClean="0"/>
          </a:p>
          <a:p>
            <a:r>
              <a:rPr lang="en-US" altLang="zh-CN" sz="2000" i="0" dirty="0" smtClean="0"/>
              <a:t>3C-SiC:2.3eV, 4H-SiC:3.2eV, 6H-SiC:2.9eV</a:t>
            </a:r>
            <a:endParaRPr lang="en-US" altLang="zh-CN" sz="2000" i="0" dirty="0" smtClean="0"/>
          </a:p>
          <a:p>
            <a:endParaRPr lang="en-US" altLang="zh-CN" sz="2000" i="0" dirty="0"/>
          </a:p>
          <a:p>
            <a:r>
              <a:rPr lang="zh-CN" altLang="en-US" sz="2000" i="0" dirty="0"/>
              <a:t>宽</a:t>
            </a:r>
            <a:r>
              <a:rPr lang="zh-CN" altLang="en-US" sz="2000" i="0" dirty="0" smtClean="0"/>
              <a:t>禁带半导体器件由于本征载流子激发困难，极限工作温度高。</a:t>
            </a:r>
            <a:endParaRPr lang="en-US" altLang="zh-CN" sz="2000" i="0" dirty="0" smtClean="0"/>
          </a:p>
          <a:p>
            <a:r>
              <a:rPr lang="en-US" altLang="zh-CN" sz="2000" i="0" dirty="0" smtClean="0"/>
              <a:t>Si</a:t>
            </a:r>
            <a:r>
              <a:rPr lang="zh-CN" altLang="en-US" sz="2000" i="0" dirty="0" smtClean="0"/>
              <a:t>：</a:t>
            </a:r>
            <a:r>
              <a:rPr lang="en-US" altLang="zh-CN" sz="2000" i="0" dirty="0" smtClean="0"/>
              <a:t>1.1eV</a:t>
            </a:r>
            <a:r>
              <a:rPr lang="zh-CN" altLang="en-US" sz="2000" i="0" dirty="0" smtClean="0"/>
              <a:t>，</a:t>
            </a:r>
            <a:r>
              <a:rPr lang="en-US" altLang="zh-CN" sz="2000" i="0" dirty="0" smtClean="0"/>
              <a:t> 500K</a:t>
            </a:r>
            <a:endParaRPr lang="en-US" altLang="zh-CN" sz="2000" i="0" dirty="0" smtClean="0"/>
          </a:p>
          <a:p>
            <a:r>
              <a:rPr lang="en-US" altLang="zh-CN" sz="2000" i="0" dirty="0"/>
              <a:t>GaAs</a:t>
            </a:r>
            <a:r>
              <a:rPr lang="zh-CN" altLang="en-US" sz="2000" i="0" dirty="0" smtClean="0"/>
              <a:t>：</a:t>
            </a:r>
            <a:r>
              <a:rPr lang="en-US" altLang="zh-CN" sz="2000" i="0" dirty="0" smtClean="0"/>
              <a:t>1.57eV</a:t>
            </a:r>
            <a:r>
              <a:rPr lang="zh-CN" altLang="en-US" sz="2000" i="0" dirty="0" smtClean="0"/>
              <a:t>，</a:t>
            </a:r>
            <a:r>
              <a:rPr lang="en-US" altLang="zh-CN" sz="2000" i="0" dirty="0" smtClean="0"/>
              <a:t>630K</a:t>
            </a:r>
            <a:endParaRPr lang="en-US" altLang="zh-CN" sz="2000" i="0" dirty="0" smtClean="0"/>
          </a:p>
          <a:p>
            <a:r>
              <a:rPr lang="en-US" altLang="zh-CN" sz="2000" i="0" dirty="0" err="1" smtClean="0"/>
              <a:t>SiC</a:t>
            </a:r>
            <a:r>
              <a:rPr lang="zh-CN" altLang="en-US" sz="2000" i="0" dirty="0" smtClean="0"/>
              <a:t>： </a:t>
            </a:r>
            <a:r>
              <a:rPr lang="en-US" altLang="zh-CN" sz="2000" i="0" dirty="0" smtClean="0"/>
              <a:t>&gt;3eV</a:t>
            </a:r>
            <a:r>
              <a:rPr lang="zh-CN" altLang="en-US" sz="2000" i="0" dirty="0" smtClean="0"/>
              <a:t>，</a:t>
            </a:r>
            <a:r>
              <a:rPr lang="en-US" altLang="zh-CN" sz="2000" i="0" dirty="0" smtClean="0"/>
              <a:t>1000K</a:t>
            </a:r>
            <a:endParaRPr lang="en-US" altLang="zh-CN" sz="2000" i="0" dirty="0" smtClean="0"/>
          </a:p>
          <a:p>
            <a:endParaRPr lang="en-US" altLang="zh-CN" sz="2000" i="0" dirty="0"/>
          </a:p>
          <a:p>
            <a:endParaRPr lang="zh-CN" altLang="en-US" sz="2000" i="0" dirty="0" smtClean="0"/>
          </a:p>
          <a:p>
            <a:endParaRPr lang="zh-CN" altLang="en-US" sz="2000" i="0" dirty="0" smtClean="0"/>
          </a:p>
          <a:p>
            <a:r>
              <a:rPr lang="zh-CN" altLang="en-US" sz="2000" i="0" dirty="0" smtClean="0"/>
              <a:t>结合</a:t>
            </a:r>
            <a:r>
              <a:rPr lang="en-US" altLang="zh-CN" sz="2000" i="0" dirty="0" err="1" smtClean="0"/>
              <a:t>SiC</a:t>
            </a:r>
            <a:r>
              <a:rPr lang="zh-CN" altLang="en-US" sz="2000" i="0" dirty="0" smtClean="0"/>
              <a:t>材料自身的耐高温特性，在高温电子器件方面具有独特的优势。</a:t>
            </a:r>
            <a:endParaRPr lang="zh-CN" altLang="en-US" sz="2000" i="0" dirty="0" smtClean="0"/>
          </a:p>
          <a:p>
            <a:endParaRPr lang="zh-CN" altLang="en-US" sz="2000" i="0" dirty="0" smtClean="0"/>
          </a:p>
          <a:p>
            <a:r>
              <a:rPr lang="en-US" altLang="zh-CN" sz="2000" i="0" dirty="0" smtClean="0"/>
              <a:t>NASA</a:t>
            </a:r>
            <a:r>
              <a:rPr lang="zh-CN" altLang="en-US" sz="2000" i="0" dirty="0" smtClean="0"/>
              <a:t>制造的</a:t>
            </a:r>
            <a:r>
              <a:rPr lang="en-US" altLang="zh-CN" sz="2000" i="0" dirty="0" smtClean="0"/>
              <a:t>6H-SiC</a:t>
            </a:r>
            <a:r>
              <a:rPr lang="zh-CN" altLang="en-US" sz="2000" i="0" dirty="0" smtClean="0"/>
              <a:t>掩埋栅</a:t>
            </a:r>
            <a:r>
              <a:rPr lang="en-US" altLang="zh-CN" sz="2000" i="0" dirty="0" smtClean="0"/>
              <a:t>JFET</a:t>
            </a:r>
            <a:r>
              <a:rPr lang="zh-CN" altLang="en-US" sz="2000" i="0" dirty="0" smtClean="0"/>
              <a:t>工作温度</a:t>
            </a:r>
            <a:r>
              <a:rPr lang="en-US" altLang="zh-CN" sz="2000" i="0" dirty="0" smtClean="0"/>
              <a:t>600</a:t>
            </a:r>
            <a:r>
              <a:rPr lang="en-US" altLang="zh-CN" sz="2000" i="0" baseline="30000" dirty="0" smtClean="0"/>
              <a:t>o</a:t>
            </a:r>
            <a:r>
              <a:rPr lang="en-US" altLang="zh-CN" sz="2000" i="0" dirty="0" smtClean="0"/>
              <a:t>C</a:t>
            </a:r>
            <a:r>
              <a:rPr lang="zh-CN" altLang="en-US" sz="2000" i="0" dirty="0" smtClean="0"/>
              <a:t>表现出良好的低泄露开关特性</a:t>
            </a:r>
            <a:r>
              <a:rPr lang="zh-CN" altLang="en-US" sz="2000" i="0" dirty="0"/>
              <a:t>。</a:t>
            </a:r>
            <a:r>
              <a:rPr lang="en-US" altLang="zh-CN" sz="2000" i="0" dirty="0"/>
              <a:t> 1987</a:t>
            </a:r>
            <a:r>
              <a:rPr lang="zh-CN" altLang="en-US" sz="2000" i="0" dirty="0"/>
              <a:t>年，</a:t>
            </a:r>
            <a:r>
              <a:rPr lang="en-US" altLang="zh-CN" sz="2000" i="0" dirty="0" err="1"/>
              <a:t>Palmour</a:t>
            </a:r>
            <a:r>
              <a:rPr lang="zh-CN" altLang="en-US" sz="2000" i="0" dirty="0"/>
              <a:t>制备的</a:t>
            </a:r>
            <a:r>
              <a:rPr lang="en-US" altLang="zh-CN" sz="2000" i="0" dirty="0"/>
              <a:t>3C </a:t>
            </a:r>
            <a:r>
              <a:rPr lang="en-US" altLang="zh-CN" sz="2000" i="0" dirty="0" err="1"/>
              <a:t>SiC</a:t>
            </a:r>
            <a:r>
              <a:rPr lang="en-US" altLang="zh-CN" sz="2000" i="0" dirty="0"/>
              <a:t> MOSFET</a:t>
            </a:r>
            <a:r>
              <a:rPr lang="zh-CN" altLang="en-US" sz="2000" i="0" dirty="0"/>
              <a:t>其最高工作温度达到</a:t>
            </a:r>
            <a:r>
              <a:rPr lang="en-US" altLang="zh-CN" sz="2000" i="0" dirty="0" smtClean="0"/>
              <a:t>650</a:t>
            </a:r>
            <a:r>
              <a:rPr lang="en-US" altLang="zh-CN" sz="2000" i="0" baseline="30000" dirty="0" smtClean="0"/>
              <a:t>o</a:t>
            </a:r>
            <a:r>
              <a:rPr lang="en-US" altLang="zh-CN" sz="2000" i="0" dirty="0" smtClean="0"/>
              <a:t>C</a:t>
            </a:r>
            <a:r>
              <a:rPr lang="zh-CN" altLang="en-US" sz="2000" i="0" dirty="0" smtClean="0"/>
              <a:t>。</a:t>
            </a:r>
            <a:endParaRPr lang="zh-CN" altLang="en-US" sz="2000" i="0" dirty="0"/>
          </a:p>
        </p:txBody>
      </p:sp>
      <p:sp>
        <p:nvSpPr>
          <p:cNvPr id="6" name="文本框 5"/>
          <p:cNvSpPr txBox="1"/>
          <p:nvPr/>
        </p:nvSpPr>
        <p:spPr>
          <a:xfrm>
            <a:off x="500034" y="214290"/>
            <a:ext cx="4429418" cy="493148"/>
          </a:xfrm>
          <a:prstGeom prst="rect">
            <a:avLst/>
          </a:prstGeom>
          <a:noFill/>
        </p:spPr>
        <p:txBody>
          <a:bodyPr wrap="none" rtlCol="0" anchor="t">
            <a:spAutoFit/>
          </a:bodyPr>
          <a:lstStyle/>
          <a:p>
            <a:pPr>
              <a:lnSpc>
                <a:spcPct val="120000"/>
              </a:lnSpc>
              <a:spcBef>
                <a:spcPct val="20000"/>
              </a:spcBef>
              <a:buClr>
                <a:schemeClr val="tx2"/>
              </a:buClr>
              <a:buSzPct val="50000"/>
              <a:defRPr/>
            </a:pPr>
            <a:r>
              <a:rPr lang="en-US" altLang="zh-CN" b="1" i="0" dirty="0" smtClean="0">
                <a:sym typeface="+mn-ea"/>
              </a:rPr>
              <a:t>1.2.2 </a:t>
            </a:r>
            <a:r>
              <a:rPr lang="en-US" altLang="zh-CN" i="0" dirty="0" err="1" smtClean="0">
                <a:ea typeface="黑体" panose="02010609060101010101" pitchFamily="49" charset="-122"/>
                <a:cs typeface="Times New Roman" panose="02020603050405020304" pitchFamily="18" charset="0"/>
              </a:rPr>
              <a:t>SiC</a:t>
            </a:r>
            <a:r>
              <a:rPr lang="zh-CN" altLang="en-US" i="0" dirty="0" smtClean="0">
                <a:ea typeface="黑体" panose="02010609060101010101" pitchFamily="49" charset="-122"/>
                <a:cs typeface="Times New Roman" panose="02020603050405020304" pitchFamily="18" charset="0"/>
              </a:rPr>
              <a:t>材料</a:t>
            </a:r>
            <a:r>
              <a:rPr lang="zh-CN" altLang="en-US" b="1" i="0" dirty="0" smtClean="0">
                <a:sym typeface="+mn-ea"/>
              </a:rPr>
              <a:t>的优势特性与应用</a:t>
            </a:r>
            <a:endParaRPr lang="zh-CN" altLang="en-US" dirty="0"/>
          </a:p>
        </p:txBody>
      </p:sp>
      <p:sp>
        <p:nvSpPr>
          <p:cNvPr id="3" name="灯片编号占位符 2"/>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pic>
        <p:nvPicPr>
          <p:cNvPr id="5" name="图片 4"/>
          <p:cNvPicPr>
            <a:picLocks noChangeAspect="1"/>
          </p:cNvPicPr>
          <p:nvPr/>
        </p:nvPicPr>
        <p:blipFill>
          <a:blip r:embed="rId2"/>
          <a:stretch>
            <a:fillRect/>
          </a:stretch>
        </p:blipFill>
        <p:spPr>
          <a:xfrm>
            <a:off x="4068445" y="3644900"/>
            <a:ext cx="3705225" cy="447675"/>
          </a:xfrm>
          <a:prstGeom prst="rect">
            <a:avLst/>
          </a:prstGeom>
        </p:spPr>
      </p:pic>
    </p:spTree>
  </p:cSld>
  <p:clrMapOvr>
    <a:masterClrMapping/>
  </p:clrMapOvr>
  <p:transition>
    <p:pull dir="l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00034" y="214290"/>
            <a:ext cx="4429418" cy="493148"/>
          </a:xfrm>
          <a:prstGeom prst="rect">
            <a:avLst/>
          </a:prstGeom>
          <a:noFill/>
        </p:spPr>
        <p:txBody>
          <a:bodyPr wrap="none" rtlCol="0" anchor="t">
            <a:spAutoFit/>
          </a:bodyPr>
          <a:lstStyle/>
          <a:p>
            <a:pPr>
              <a:lnSpc>
                <a:spcPct val="120000"/>
              </a:lnSpc>
              <a:spcBef>
                <a:spcPct val="20000"/>
              </a:spcBef>
              <a:buClr>
                <a:schemeClr val="tx2"/>
              </a:buClr>
              <a:buSzPct val="50000"/>
              <a:defRPr/>
            </a:pPr>
            <a:r>
              <a:rPr lang="en-US" altLang="zh-CN" b="1" i="0" dirty="0" smtClean="0">
                <a:sym typeface="+mn-ea"/>
              </a:rPr>
              <a:t>1.2.2 </a:t>
            </a:r>
            <a:r>
              <a:rPr lang="en-US" altLang="zh-CN" i="0" dirty="0" err="1" smtClean="0">
                <a:ea typeface="黑体" panose="02010609060101010101" pitchFamily="49" charset="-122"/>
                <a:cs typeface="Times New Roman" panose="02020603050405020304" pitchFamily="18" charset="0"/>
              </a:rPr>
              <a:t>SiC</a:t>
            </a:r>
            <a:r>
              <a:rPr lang="zh-CN" altLang="en-US" i="0" dirty="0" smtClean="0">
                <a:ea typeface="黑体" panose="02010609060101010101" pitchFamily="49" charset="-122"/>
                <a:cs typeface="Times New Roman" panose="02020603050405020304" pitchFamily="18" charset="0"/>
              </a:rPr>
              <a:t>材料</a:t>
            </a:r>
            <a:r>
              <a:rPr lang="zh-CN" altLang="en-US" b="1" i="0" dirty="0" smtClean="0">
                <a:sym typeface="+mn-ea"/>
              </a:rPr>
              <a:t>的优势特性与应用</a:t>
            </a:r>
            <a:endParaRPr lang="zh-CN" altLang="en-US" dirty="0"/>
          </a:p>
        </p:txBody>
      </p:sp>
      <p:sp>
        <p:nvSpPr>
          <p:cNvPr id="6" name="文本框 5"/>
          <p:cNvSpPr txBox="1"/>
          <p:nvPr/>
        </p:nvSpPr>
        <p:spPr>
          <a:xfrm>
            <a:off x="359723" y="707390"/>
            <a:ext cx="8424936" cy="3415030"/>
          </a:xfrm>
          <a:prstGeom prst="rect">
            <a:avLst/>
          </a:prstGeom>
          <a:noFill/>
        </p:spPr>
        <p:txBody>
          <a:bodyPr wrap="square" rtlCol="0">
            <a:spAutoFit/>
          </a:bodyPr>
          <a:lstStyle/>
          <a:p>
            <a:pPr>
              <a:lnSpc>
                <a:spcPct val="150000"/>
              </a:lnSpc>
            </a:pPr>
            <a:r>
              <a:rPr lang="en-US" altLang="zh-CN" sz="1800" i="0" dirty="0" err="1" smtClean="0"/>
              <a:t>SiC</a:t>
            </a:r>
            <a:r>
              <a:rPr lang="zh-CN" altLang="en-US" sz="1800" i="0" dirty="0" err="1" smtClean="0"/>
              <a:t>热导率均是</a:t>
            </a:r>
            <a:r>
              <a:rPr lang="en-US" altLang="zh-CN" sz="1800" i="0" dirty="0" err="1" smtClean="0"/>
              <a:t>Si</a:t>
            </a:r>
            <a:r>
              <a:rPr lang="zh-CN" altLang="en-US" sz="1800" i="0" dirty="0" err="1" smtClean="0"/>
              <a:t>，</a:t>
            </a:r>
            <a:r>
              <a:rPr lang="en-US" altLang="zh-CN" sz="1800" i="0" dirty="0" err="1" smtClean="0"/>
              <a:t>GaN</a:t>
            </a:r>
            <a:r>
              <a:rPr lang="zh-CN" altLang="en-US" sz="1800" i="0" dirty="0" err="1" smtClean="0"/>
              <a:t>材料的</a:t>
            </a:r>
            <a:r>
              <a:rPr lang="en-US" altLang="zh-CN" sz="1800" i="0" dirty="0" err="1" smtClean="0"/>
              <a:t>3</a:t>
            </a:r>
            <a:r>
              <a:rPr lang="zh-CN" altLang="en-US" sz="1800" i="0" dirty="0" err="1" smtClean="0"/>
              <a:t>倍，是</a:t>
            </a:r>
            <a:r>
              <a:rPr lang="en-US" altLang="zh-CN" sz="1800" i="0" dirty="0" err="1" smtClean="0"/>
              <a:t>GaAs</a:t>
            </a:r>
            <a:r>
              <a:rPr lang="zh-CN" altLang="en-US" sz="1800" i="0" dirty="0" err="1" smtClean="0"/>
              <a:t>的</a:t>
            </a:r>
            <a:r>
              <a:rPr lang="en-US" altLang="zh-CN" sz="1800" i="0" dirty="0" err="1" smtClean="0"/>
              <a:t>10</a:t>
            </a:r>
            <a:r>
              <a:rPr lang="zh-CN" altLang="en-US" sz="1800" i="0" dirty="0" err="1" smtClean="0"/>
              <a:t>倍以上</a:t>
            </a:r>
            <a:r>
              <a:rPr lang="zh-CN" altLang="en-US" sz="1800" i="0" dirty="0" smtClean="0"/>
              <a:t>。常温下热导率超过</a:t>
            </a:r>
            <a:r>
              <a:rPr lang="en-US" altLang="zh-CN" sz="1800" i="0" dirty="0" smtClean="0"/>
              <a:t>Cu</a:t>
            </a:r>
            <a:r>
              <a:rPr lang="zh-CN" altLang="en-US" sz="1800" i="0" dirty="0" smtClean="0"/>
              <a:t>等金属，具有非常优异的散热性能。在相同的发热量下，有源区的温度更低，保证了器件的性能和寿命。结合</a:t>
            </a:r>
            <a:r>
              <a:rPr lang="en-US" altLang="zh-CN" sz="1800" i="0" dirty="0" smtClean="0"/>
              <a:t>SiC</a:t>
            </a:r>
            <a:r>
              <a:rPr lang="zh-CN" altLang="en-US" sz="1800" i="0" dirty="0" smtClean="0"/>
              <a:t>器件较高的工作温度，大大降低器件的冷却系统要求。以罗姆公司的</a:t>
            </a:r>
            <a:r>
              <a:rPr lang="en-US" altLang="zh-CN" sz="1800" i="0" dirty="0" smtClean="0"/>
              <a:t>SiC</a:t>
            </a:r>
            <a:r>
              <a:rPr lang="zh-CN" altLang="en-US" sz="1800" i="0" dirty="0" smtClean="0"/>
              <a:t>功率器件为例，其体积比</a:t>
            </a:r>
            <a:r>
              <a:rPr lang="en-US" altLang="zh-CN" sz="1800" i="0" dirty="0" smtClean="0"/>
              <a:t>Si</a:t>
            </a:r>
            <a:r>
              <a:rPr lang="zh-CN" altLang="en-US" sz="1800" i="0" dirty="0" smtClean="0"/>
              <a:t>器件减少一半。</a:t>
            </a:r>
            <a:r>
              <a:rPr lang="zh-CN" altLang="en-US" sz="1800" i="0">
                <a:sym typeface="+mn-ea"/>
              </a:rPr>
              <a:t>汽车、动车、坦克、航天器应用等（逆变器，转换器，传感器）。</a:t>
            </a:r>
            <a:endParaRPr lang="zh-CN" altLang="en-US" sz="1800" i="0"/>
          </a:p>
          <a:p>
            <a:pPr>
              <a:lnSpc>
                <a:spcPct val="150000"/>
              </a:lnSpc>
            </a:pPr>
            <a:r>
              <a:rPr lang="zh-CN" altLang="en-US" sz="1800" i="0" dirty="0" smtClean="0"/>
              <a:t>高饱和电子漂移速率，</a:t>
            </a:r>
            <a:r>
              <a:rPr lang="en-US" altLang="zh-CN" sz="1800" i="0" dirty="0" smtClean="0"/>
              <a:t>SiC</a:t>
            </a:r>
            <a:r>
              <a:rPr lang="zh-CN" altLang="en-US" sz="1800" i="0" dirty="0" smtClean="0"/>
              <a:t>是</a:t>
            </a:r>
            <a:r>
              <a:rPr lang="en-US" altLang="zh-CN" sz="1800" i="0" dirty="0" smtClean="0"/>
              <a:t>Si</a:t>
            </a:r>
            <a:r>
              <a:rPr lang="zh-CN" altLang="en-US" sz="1800" i="0" dirty="0" smtClean="0"/>
              <a:t>和</a:t>
            </a:r>
            <a:r>
              <a:rPr lang="en-US" altLang="zh-CN" sz="1800" i="0" dirty="0" smtClean="0"/>
              <a:t>GaAs</a:t>
            </a:r>
            <a:r>
              <a:rPr lang="zh-CN" altLang="en-US" sz="1800" i="0" dirty="0" smtClean="0"/>
              <a:t>材料的</a:t>
            </a:r>
            <a:r>
              <a:rPr lang="en-US" altLang="zh-CN" sz="1800" i="0" dirty="0" smtClean="0"/>
              <a:t>2</a:t>
            </a:r>
            <a:r>
              <a:rPr lang="zh-CN" altLang="en-US" sz="1800" i="0" dirty="0" smtClean="0"/>
              <a:t>倍，具有优异的高频、高速性能。替代</a:t>
            </a:r>
            <a:r>
              <a:rPr lang="en-US" altLang="zh-CN" sz="1800" i="0" dirty="0" smtClean="0"/>
              <a:t>Si</a:t>
            </a:r>
            <a:r>
              <a:rPr lang="zh-CN" altLang="en-US" sz="1800" i="0" dirty="0" smtClean="0"/>
              <a:t>的微波整流器件。相比</a:t>
            </a:r>
            <a:r>
              <a:rPr lang="en-US" altLang="zh-CN" sz="1800" i="0" dirty="0" smtClean="0"/>
              <a:t>GaN</a:t>
            </a:r>
            <a:r>
              <a:rPr lang="zh-CN" altLang="en-US" sz="1800" i="0" dirty="0" smtClean="0"/>
              <a:t>材料，在频率特性上较差，但在大功率高频器件上占据优势。</a:t>
            </a:r>
            <a:endParaRPr lang="zh-CN" altLang="en-US" sz="1800" i="0" dirty="0" smtClean="0"/>
          </a:p>
        </p:txBody>
      </p:sp>
      <p:pic>
        <p:nvPicPr>
          <p:cNvPr id="2" name="图片 1"/>
          <p:cNvPicPr>
            <a:picLocks noChangeAspect="1"/>
          </p:cNvPicPr>
          <p:nvPr>
            <p:custDataLst>
              <p:tags r:id="rId1"/>
            </p:custDataLst>
          </p:nvPr>
        </p:nvPicPr>
        <p:blipFill>
          <a:blip r:embed="rId2"/>
          <a:stretch>
            <a:fillRect/>
          </a:stretch>
        </p:blipFill>
        <p:spPr>
          <a:xfrm>
            <a:off x="2010410" y="3961130"/>
            <a:ext cx="6096000" cy="2676525"/>
          </a:xfrm>
          <a:prstGeom prst="rect">
            <a:avLst/>
          </a:prstGeom>
        </p:spPr>
      </p:pic>
      <p:sp>
        <p:nvSpPr>
          <p:cNvPr id="4" name="灯片编号占位符 3"/>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3"/>
          <p:cNvPicPr>
            <a:picLocks noChangeAspect="1"/>
          </p:cNvPicPr>
          <p:nvPr/>
        </p:nvPicPr>
        <p:blipFill>
          <a:blip r:embed="rId1"/>
          <a:stretch>
            <a:fillRect/>
          </a:stretch>
        </p:blipFill>
        <p:spPr>
          <a:xfrm>
            <a:off x="35496" y="1149684"/>
            <a:ext cx="8877336" cy="2133982"/>
          </a:xfrm>
          <a:prstGeom prst="rect">
            <a:avLst/>
          </a:prstGeom>
        </p:spPr>
      </p:pic>
      <p:sp>
        <p:nvSpPr>
          <p:cNvPr id="4" name="矩形 3"/>
          <p:cNvSpPr/>
          <p:nvPr/>
        </p:nvSpPr>
        <p:spPr>
          <a:xfrm>
            <a:off x="4283968" y="1844824"/>
            <a:ext cx="2664296" cy="1438842"/>
          </a:xfrm>
          <a:prstGeom prst="rect">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00034" y="214290"/>
            <a:ext cx="4429418" cy="493148"/>
          </a:xfrm>
          <a:prstGeom prst="rect">
            <a:avLst/>
          </a:prstGeom>
          <a:noFill/>
        </p:spPr>
        <p:txBody>
          <a:bodyPr wrap="none" rtlCol="0" anchor="t">
            <a:spAutoFit/>
          </a:bodyPr>
          <a:lstStyle/>
          <a:p>
            <a:pPr>
              <a:lnSpc>
                <a:spcPct val="120000"/>
              </a:lnSpc>
              <a:spcBef>
                <a:spcPct val="20000"/>
              </a:spcBef>
              <a:buClr>
                <a:schemeClr val="tx2"/>
              </a:buClr>
              <a:buSzPct val="50000"/>
              <a:defRPr/>
            </a:pPr>
            <a:r>
              <a:rPr lang="en-US" altLang="zh-CN" b="1" i="0" dirty="0" smtClean="0">
                <a:sym typeface="+mn-ea"/>
              </a:rPr>
              <a:t>1.2.2 </a:t>
            </a:r>
            <a:r>
              <a:rPr lang="en-US" altLang="zh-CN" i="0" dirty="0" err="1" smtClean="0">
                <a:ea typeface="黑体" panose="02010609060101010101" pitchFamily="49" charset="-122"/>
                <a:cs typeface="Times New Roman" panose="02020603050405020304" pitchFamily="18" charset="0"/>
              </a:rPr>
              <a:t>SiC</a:t>
            </a:r>
            <a:r>
              <a:rPr lang="zh-CN" altLang="en-US" i="0" dirty="0" smtClean="0">
                <a:ea typeface="黑体" panose="02010609060101010101" pitchFamily="49" charset="-122"/>
                <a:cs typeface="Times New Roman" panose="02020603050405020304" pitchFamily="18" charset="0"/>
              </a:rPr>
              <a:t>材料</a:t>
            </a:r>
            <a:r>
              <a:rPr lang="zh-CN" altLang="en-US" b="1" i="0" dirty="0" smtClean="0">
                <a:sym typeface="+mn-ea"/>
              </a:rPr>
              <a:t>的优势特性与应用</a:t>
            </a:r>
            <a:endParaRPr lang="zh-CN" altLang="en-US" dirty="0"/>
          </a:p>
        </p:txBody>
      </p:sp>
      <p:sp>
        <p:nvSpPr>
          <p:cNvPr id="6" name="文本框 5"/>
          <p:cNvSpPr txBox="1"/>
          <p:nvPr/>
        </p:nvSpPr>
        <p:spPr>
          <a:xfrm>
            <a:off x="323528" y="3429000"/>
            <a:ext cx="8424936" cy="1938020"/>
          </a:xfrm>
          <a:prstGeom prst="rect">
            <a:avLst/>
          </a:prstGeom>
          <a:noFill/>
        </p:spPr>
        <p:txBody>
          <a:bodyPr wrap="square" rtlCol="0">
            <a:spAutoFit/>
          </a:bodyPr>
          <a:lstStyle/>
          <a:p>
            <a:pPr>
              <a:lnSpc>
                <a:spcPct val="150000"/>
              </a:lnSpc>
            </a:pPr>
            <a:r>
              <a:rPr lang="en-US" altLang="zh-CN" sz="2000" i="0" dirty="0" err="1" smtClean="0"/>
              <a:t>SiC</a:t>
            </a:r>
            <a:r>
              <a:rPr lang="zh-CN" altLang="en-US" sz="2000" i="0" dirty="0" smtClean="0"/>
              <a:t>击穿场强是</a:t>
            </a:r>
            <a:r>
              <a:rPr lang="en-US" altLang="zh-CN" sz="2000" i="0" dirty="0" smtClean="0"/>
              <a:t>Si</a:t>
            </a:r>
            <a:r>
              <a:rPr lang="zh-CN" altLang="en-US" sz="2000" i="0" dirty="0" smtClean="0"/>
              <a:t>材料的</a:t>
            </a:r>
            <a:r>
              <a:rPr lang="en-US" altLang="zh-CN" sz="2000" i="0" dirty="0" smtClean="0"/>
              <a:t>10</a:t>
            </a:r>
            <a:r>
              <a:rPr lang="zh-CN" altLang="en-US" sz="2000" i="0" dirty="0" smtClean="0"/>
              <a:t>倍，</a:t>
            </a:r>
            <a:r>
              <a:rPr lang="en-US" altLang="zh-CN" sz="2000" i="0" dirty="0" smtClean="0"/>
              <a:t>GaAs</a:t>
            </a:r>
            <a:r>
              <a:rPr lang="zh-CN" altLang="en-US" sz="2000" i="0" dirty="0" smtClean="0"/>
              <a:t>的</a:t>
            </a:r>
            <a:r>
              <a:rPr lang="en-US" altLang="zh-CN" sz="2000" i="0" dirty="0" smtClean="0"/>
              <a:t>5</a:t>
            </a:r>
            <a:r>
              <a:rPr lang="zh-CN" altLang="en-US" sz="2000" i="0" dirty="0" smtClean="0"/>
              <a:t>倍以上。比导通电阻和击穿场强的的</a:t>
            </a:r>
            <a:r>
              <a:rPr lang="en-US" altLang="zh-CN" sz="2000" i="0" dirty="0" smtClean="0"/>
              <a:t>3</a:t>
            </a:r>
            <a:r>
              <a:rPr lang="zh-CN" altLang="en-US" sz="2000" i="0" dirty="0" smtClean="0"/>
              <a:t>次方成反比。如相同的击穿电压，</a:t>
            </a:r>
            <a:r>
              <a:rPr lang="en-US" altLang="zh-CN" sz="2000" i="0" dirty="0" err="1" smtClean="0"/>
              <a:t>SiC</a:t>
            </a:r>
            <a:r>
              <a:rPr lang="zh-CN" altLang="en-US" sz="2000" i="0" dirty="0" smtClean="0"/>
              <a:t>的导通电阻比</a:t>
            </a:r>
            <a:r>
              <a:rPr lang="en-US" altLang="zh-CN" sz="2000" i="0" dirty="0" smtClean="0"/>
              <a:t>Si</a:t>
            </a:r>
            <a:r>
              <a:rPr lang="zh-CN" altLang="en-US" sz="2000" i="0" dirty="0" smtClean="0"/>
              <a:t>小</a:t>
            </a:r>
            <a:r>
              <a:rPr lang="en-US" altLang="zh-CN" sz="2000" i="0" dirty="0" smtClean="0"/>
              <a:t>3</a:t>
            </a:r>
            <a:r>
              <a:rPr lang="zh-CN" altLang="en-US" sz="2000" i="0" dirty="0" smtClean="0"/>
              <a:t>个量级。相同的导通电阻，</a:t>
            </a:r>
            <a:r>
              <a:rPr lang="en-US" altLang="zh-CN" sz="2000" i="0" dirty="0" err="1" smtClean="0"/>
              <a:t>SiC</a:t>
            </a:r>
            <a:r>
              <a:rPr lang="zh-CN" altLang="en-US" sz="2000" i="0" dirty="0" smtClean="0"/>
              <a:t>的击穿电压相对</a:t>
            </a:r>
            <a:r>
              <a:rPr lang="en-US" altLang="zh-CN" sz="2000" i="0" dirty="0" smtClean="0"/>
              <a:t>Si</a:t>
            </a:r>
            <a:r>
              <a:rPr lang="zh-CN" altLang="en-US" sz="2000" i="0" dirty="0" smtClean="0"/>
              <a:t>高</a:t>
            </a:r>
            <a:r>
              <a:rPr lang="en-US" altLang="zh-CN" sz="2000" i="0" dirty="0" smtClean="0"/>
              <a:t>30</a:t>
            </a:r>
            <a:r>
              <a:rPr lang="zh-CN" altLang="en-US" sz="2000" i="0" dirty="0" smtClean="0"/>
              <a:t>倍以上</a:t>
            </a:r>
            <a:r>
              <a:rPr lang="en-US" altLang="zh-CN" sz="2000" i="0" dirty="0" smtClean="0"/>
              <a:t>,</a:t>
            </a:r>
            <a:r>
              <a:rPr lang="zh-CN" altLang="zh-CN" sz="2000" i="0" dirty="0" smtClean="0"/>
              <a:t>极大提高器件耐压容量，电流密度</a:t>
            </a:r>
            <a:r>
              <a:rPr lang="zh-CN" altLang="en-US" sz="2000" i="0" dirty="0" smtClean="0"/>
              <a:t>。英飞凌、罗姆公司已经实现了</a:t>
            </a:r>
            <a:r>
              <a:rPr lang="en-US" altLang="zh-CN" sz="2000" i="0" dirty="0" smtClean="0"/>
              <a:t>1200V/20A</a:t>
            </a:r>
            <a:r>
              <a:rPr lang="zh-CN" altLang="en-US" sz="2000" i="0" dirty="0" smtClean="0"/>
              <a:t>的</a:t>
            </a:r>
            <a:r>
              <a:rPr lang="en-US" altLang="zh-CN" sz="2000" i="0" dirty="0" err="1" smtClean="0"/>
              <a:t>SiC</a:t>
            </a:r>
            <a:r>
              <a:rPr lang="zh-CN" altLang="en-US" sz="2000" i="0" dirty="0" smtClean="0"/>
              <a:t>肖特基器件。</a:t>
            </a:r>
            <a:endParaRPr lang="zh-CN" altLang="en-US" sz="2000" i="0" dirty="0"/>
          </a:p>
        </p:txBody>
      </p:sp>
      <p:sp>
        <p:nvSpPr>
          <p:cNvPr id="3" name="灯片编号占位符 2"/>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cxnSp>
        <p:nvCxnSpPr>
          <p:cNvPr id="8" name="直接连接符 7"/>
          <p:cNvCxnSpPr/>
          <p:nvPr/>
        </p:nvCxnSpPr>
        <p:spPr>
          <a:xfrm>
            <a:off x="2339752" y="2708920"/>
            <a:ext cx="6336704" cy="0"/>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ransition>
    <p:pull dir="l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l="11806" t="19316" r="10233" b="30192"/>
          <a:stretch>
            <a:fillRect/>
          </a:stretch>
        </p:blipFill>
        <p:spPr>
          <a:xfrm>
            <a:off x="578485" y="876935"/>
            <a:ext cx="7839710" cy="2345690"/>
          </a:xfrm>
          <a:prstGeom prst="rect">
            <a:avLst/>
          </a:prstGeom>
          <a:ln>
            <a:solidFill>
              <a:schemeClr val="accent1"/>
            </a:solidFill>
          </a:ln>
        </p:spPr>
      </p:pic>
      <p:sp>
        <p:nvSpPr>
          <p:cNvPr id="5" name="文本框 4"/>
          <p:cNvSpPr txBox="1"/>
          <p:nvPr/>
        </p:nvSpPr>
        <p:spPr>
          <a:xfrm>
            <a:off x="500034" y="214290"/>
            <a:ext cx="4429418" cy="493148"/>
          </a:xfrm>
          <a:prstGeom prst="rect">
            <a:avLst/>
          </a:prstGeom>
          <a:noFill/>
        </p:spPr>
        <p:txBody>
          <a:bodyPr wrap="none" rtlCol="0" anchor="t">
            <a:spAutoFit/>
          </a:bodyPr>
          <a:lstStyle/>
          <a:p>
            <a:pPr>
              <a:lnSpc>
                <a:spcPct val="120000"/>
              </a:lnSpc>
              <a:spcBef>
                <a:spcPct val="20000"/>
              </a:spcBef>
              <a:buClr>
                <a:schemeClr val="tx2"/>
              </a:buClr>
              <a:buSzPct val="50000"/>
              <a:defRPr/>
            </a:pPr>
            <a:r>
              <a:rPr lang="en-US" altLang="zh-CN" b="1" i="0" dirty="0" smtClean="0">
                <a:sym typeface="+mn-ea"/>
              </a:rPr>
              <a:t>1.2.2 </a:t>
            </a:r>
            <a:r>
              <a:rPr lang="en-US" altLang="zh-CN" i="0" dirty="0" err="1" smtClean="0">
                <a:ea typeface="黑体" panose="02010609060101010101" pitchFamily="49" charset="-122"/>
                <a:cs typeface="Times New Roman" panose="02020603050405020304" pitchFamily="18" charset="0"/>
              </a:rPr>
              <a:t>SiC</a:t>
            </a:r>
            <a:r>
              <a:rPr lang="zh-CN" altLang="en-US" i="0" dirty="0" smtClean="0">
                <a:ea typeface="黑体" panose="02010609060101010101" pitchFamily="49" charset="-122"/>
                <a:cs typeface="Times New Roman" panose="02020603050405020304" pitchFamily="18" charset="0"/>
              </a:rPr>
              <a:t>材料</a:t>
            </a:r>
            <a:r>
              <a:rPr lang="zh-CN" altLang="en-US" b="1" i="0" dirty="0" smtClean="0">
                <a:sym typeface="+mn-ea"/>
              </a:rPr>
              <a:t>的优势特性与应用</a:t>
            </a:r>
            <a:endParaRPr lang="zh-CN" altLang="en-US" dirty="0"/>
          </a:p>
        </p:txBody>
      </p:sp>
      <p:sp>
        <p:nvSpPr>
          <p:cNvPr id="7" name="文本框 6"/>
          <p:cNvSpPr txBox="1"/>
          <p:nvPr/>
        </p:nvSpPr>
        <p:spPr>
          <a:xfrm>
            <a:off x="161925" y="3388360"/>
            <a:ext cx="8820150" cy="3415030"/>
          </a:xfrm>
          <a:prstGeom prst="rect">
            <a:avLst/>
          </a:prstGeom>
          <a:noFill/>
        </p:spPr>
        <p:txBody>
          <a:bodyPr wrap="square" rtlCol="0">
            <a:spAutoFit/>
          </a:bodyPr>
          <a:lstStyle/>
          <a:p>
            <a:pPr>
              <a:lnSpc>
                <a:spcPct val="150000"/>
              </a:lnSpc>
            </a:pPr>
            <a:r>
              <a:rPr lang="en-US" altLang="zh-CN" sz="1800" i="0" dirty="0" err="1" smtClean="0"/>
              <a:t>SiC</a:t>
            </a:r>
            <a:r>
              <a:rPr lang="zh-CN" altLang="en-US" sz="1800" i="0" dirty="0" err="1" smtClean="0"/>
              <a:t>功率元件</a:t>
            </a:r>
            <a:r>
              <a:rPr lang="zh-CN" altLang="en-US" sz="1800" i="0" dirty="0" smtClean="0"/>
              <a:t>比</a:t>
            </a:r>
            <a:r>
              <a:rPr lang="en-US" altLang="zh-CN" sz="1800" i="0" dirty="0" smtClean="0"/>
              <a:t>Si</a:t>
            </a:r>
            <a:r>
              <a:rPr lang="zh-CN" altLang="en-US" sz="1800" i="0" dirty="0" smtClean="0"/>
              <a:t>现有元件，不但电力损失削减</a:t>
            </a:r>
            <a:r>
              <a:rPr lang="en-US" altLang="zh-CN" sz="1800" i="0" dirty="0" smtClean="0"/>
              <a:t>50%</a:t>
            </a:r>
            <a:r>
              <a:rPr lang="zh-CN" altLang="en-US" sz="1800" i="0" dirty="0" smtClean="0"/>
              <a:t>以上，体积也减少到原来的一半以上。全球的电力节省达到</a:t>
            </a:r>
            <a:r>
              <a:rPr lang="en-US" altLang="zh-CN" sz="1800" i="0" dirty="0" smtClean="0"/>
              <a:t>350</a:t>
            </a:r>
            <a:r>
              <a:rPr lang="zh-CN" altLang="en-US" sz="1800" i="0" dirty="0" smtClean="0"/>
              <a:t>亿美元以上。</a:t>
            </a:r>
            <a:endParaRPr lang="zh-CN" altLang="en-US" sz="1800" i="0" dirty="0" smtClean="0"/>
          </a:p>
          <a:p>
            <a:pPr>
              <a:lnSpc>
                <a:spcPct val="150000"/>
              </a:lnSpc>
            </a:pPr>
            <a:r>
              <a:rPr lang="zh-CN" altLang="en-US" sz="1800" i="0" dirty="0" smtClean="0"/>
              <a:t>美国政府将</a:t>
            </a:r>
            <a:r>
              <a:rPr lang="en-US" altLang="zh-CN" sz="1800" i="0" dirty="0" smtClean="0"/>
              <a:t>SiC</a:t>
            </a:r>
            <a:r>
              <a:rPr lang="zh-CN" altLang="en-US" sz="1800" i="0" dirty="0" smtClean="0"/>
              <a:t>功率半导体列为战略核心元器件，在其</a:t>
            </a:r>
            <a:r>
              <a:rPr lang="en-US" altLang="zh-CN" sz="1800" i="0" dirty="0" smtClean="0"/>
              <a:t>“</a:t>
            </a:r>
            <a:r>
              <a:rPr lang="zh-CN" altLang="en-US" sz="1800" i="0" dirty="0" smtClean="0"/>
              <a:t>国防和科学计划</a:t>
            </a:r>
            <a:r>
              <a:rPr lang="en-US" altLang="zh-CN" sz="1800" i="0" dirty="0" smtClean="0"/>
              <a:t>”</a:t>
            </a:r>
            <a:r>
              <a:rPr lang="zh-CN" altLang="en-US" sz="1800" i="0" dirty="0" smtClean="0"/>
              <a:t>中规定了</a:t>
            </a:r>
            <a:r>
              <a:rPr lang="en-US" altLang="zh-CN" sz="1800" i="0" dirty="0" smtClean="0"/>
              <a:t>SiC</a:t>
            </a:r>
            <a:r>
              <a:rPr lang="zh-CN" altLang="en-US" sz="1800" i="0" dirty="0" smtClean="0"/>
              <a:t>发展目标，美国</a:t>
            </a:r>
            <a:r>
              <a:rPr lang="en-US" altLang="zh-CN" sz="1800" i="0" dirty="0" smtClean="0"/>
              <a:t>NASA</a:t>
            </a:r>
            <a:r>
              <a:rPr lang="zh-CN" altLang="en-US" sz="1800" i="0" dirty="0" smtClean="0"/>
              <a:t>，</a:t>
            </a:r>
            <a:r>
              <a:rPr lang="en-US" altLang="zh-CN" sz="1800" i="0" dirty="0" smtClean="0"/>
              <a:t>DARPA</a:t>
            </a:r>
            <a:r>
              <a:rPr lang="zh-CN" altLang="en-US" sz="1800" i="0" dirty="0" smtClean="0"/>
              <a:t>，西屋公司（</a:t>
            </a:r>
            <a:r>
              <a:rPr lang="en-US" altLang="zh-CN" sz="1800" i="0" dirty="0" smtClean="0"/>
              <a:t>westinghouse</a:t>
            </a:r>
            <a:r>
              <a:rPr lang="zh-CN" altLang="en-US" sz="1800" i="0" dirty="0" smtClean="0"/>
              <a:t>），</a:t>
            </a:r>
            <a:r>
              <a:rPr lang="en-US" altLang="zh-CN" sz="1800" i="0" dirty="0" smtClean="0"/>
              <a:t>Cree</a:t>
            </a:r>
            <a:r>
              <a:rPr lang="zh-CN" altLang="en-US" sz="1800" i="0" dirty="0" smtClean="0"/>
              <a:t>公司参与其中。</a:t>
            </a:r>
            <a:endParaRPr lang="zh-CN" altLang="en-US" sz="1800" i="0" dirty="0" smtClean="0"/>
          </a:p>
          <a:p>
            <a:pPr>
              <a:lnSpc>
                <a:spcPct val="150000"/>
              </a:lnSpc>
            </a:pPr>
            <a:r>
              <a:rPr lang="zh-CN" altLang="en-US" sz="1800" i="0" dirty="0" smtClean="0"/>
              <a:t>日本</a:t>
            </a:r>
            <a:r>
              <a:rPr lang="en-US" altLang="zh-CN" sz="1800" i="0" dirty="0" smtClean="0"/>
              <a:t>“</a:t>
            </a:r>
            <a:r>
              <a:rPr lang="zh-CN" altLang="en-US" sz="1800" i="0" dirty="0" smtClean="0"/>
              <a:t>国家硬电子计划</a:t>
            </a:r>
            <a:r>
              <a:rPr lang="en-US" altLang="zh-CN" sz="1800" i="0" dirty="0" smtClean="0"/>
              <a:t>”“NEDO</a:t>
            </a:r>
            <a:r>
              <a:rPr lang="zh-CN" altLang="en-US" sz="1800" i="0" dirty="0" smtClean="0"/>
              <a:t>新阳光计划</a:t>
            </a:r>
            <a:r>
              <a:rPr lang="en-US" altLang="zh-CN" sz="1800" i="0" dirty="0" smtClean="0"/>
              <a:t>”</a:t>
            </a:r>
            <a:r>
              <a:rPr lang="zh-CN" altLang="en-US" sz="1800" i="0" dirty="0" smtClean="0"/>
              <a:t>等发展</a:t>
            </a:r>
            <a:r>
              <a:rPr lang="en-US" altLang="zh-CN" sz="1800" i="0" dirty="0" smtClean="0"/>
              <a:t>SiC</a:t>
            </a:r>
            <a:r>
              <a:rPr lang="zh-CN" altLang="en-US" sz="1800" i="0" dirty="0" smtClean="0"/>
              <a:t>器件。</a:t>
            </a:r>
            <a:endParaRPr lang="zh-CN" altLang="en-US" sz="1800" i="0" dirty="0" smtClean="0"/>
          </a:p>
          <a:p>
            <a:pPr>
              <a:lnSpc>
                <a:spcPct val="150000"/>
              </a:lnSpc>
            </a:pPr>
            <a:r>
              <a:rPr lang="zh-CN" altLang="en-US" sz="1800" i="0" dirty="0" smtClean="0"/>
              <a:t>欧洲主要国家也各自制定了</a:t>
            </a:r>
            <a:r>
              <a:rPr lang="en-US" altLang="zh-CN" sz="1800" i="0" dirty="0" smtClean="0"/>
              <a:t>SiC</a:t>
            </a:r>
            <a:r>
              <a:rPr lang="zh-CN" altLang="en-US" sz="1800" i="0" dirty="0" smtClean="0"/>
              <a:t>宽禁带半导体的研究开发计划。</a:t>
            </a:r>
            <a:endParaRPr lang="zh-CN" altLang="en-US" sz="1800" i="0" dirty="0" smtClean="0"/>
          </a:p>
          <a:p>
            <a:pPr>
              <a:lnSpc>
                <a:spcPct val="150000"/>
              </a:lnSpc>
            </a:pPr>
            <a:r>
              <a:rPr lang="zh-CN" altLang="en-US" sz="1800" i="0" dirty="0" smtClean="0"/>
              <a:t>我国从</a:t>
            </a:r>
            <a:r>
              <a:rPr lang="en-US" altLang="zh-CN" sz="1800" i="0" dirty="0" smtClean="0"/>
              <a:t>“</a:t>
            </a:r>
            <a:r>
              <a:rPr lang="zh-CN" altLang="en-US" sz="1800" i="0" dirty="0" smtClean="0"/>
              <a:t>九五</a:t>
            </a:r>
            <a:r>
              <a:rPr lang="en-US" altLang="zh-CN" sz="1800" i="0" dirty="0" smtClean="0"/>
              <a:t>”</a:t>
            </a:r>
            <a:r>
              <a:rPr lang="zh-CN" altLang="en-US" sz="1800" i="0" dirty="0" smtClean="0"/>
              <a:t>期间（</a:t>
            </a:r>
            <a:r>
              <a:rPr lang="en-US" altLang="zh-CN" sz="1800" i="0" dirty="0" smtClean="0"/>
              <a:t>96-00</a:t>
            </a:r>
            <a:r>
              <a:rPr lang="zh-CN" altLang="en-US" sz="1800" i="0" dirty="0" smtClean="0"/>
              <a:t>）开始进行了</a:t>
            </a:r>
            <a:r>
              <a:rPr lang="en-US" altLang="zh-CN" sz="1800" i="0" dirty="0" smtClean="0"/>
              <a:t>SiC</a:t>
            </a:r>
            <a:r>
              <a:rPr lang="zh-CN" altLang="en-US" sz="1800" i="0" dirty="0" smtClean="0"/>
              <a:t>的研制。</a:t>
            </a:r>
            <a:r>
              <a:rPr lang="en-US" altLang="zh-CN" sz="1800" i="0" dirty="0" smtClean="0"/>
              <a:t>“</a:t>
            </a:r>
            <a:r>
              <a:rPr lang="zh-CN" altLang="en-US" sz="1800" i="0" dirty="0" smtClean="0"/>
              <a:t>十二五</a:t>
            </a:r>
            <a:r>
              <a:rPr lang="en-US" altLang="zh-CN" sz="1800" i="0" dirty="0" smtClean="0"/>
              <a:t>”</a:t>
            </a:r>
            <a:r>
              <a:rPr lang="zh-CN" altLang="en-US" sz="1800" i="0" dirty="0" smtClean="0"/>
              <a:t>以来，随着我国衬底技术的发展，中车，电网等大公司的强势介入，</a:t>
            </a:r>
            <a:r>
              <a:rPr lang="en-US" altLang="zh-CN" sz="1800" i="0" dirty="0" smtClean="0"/>
              <a:t>SiC</a:t>
            </a:r>
            <a:r>
              <a:rPr lang="zh-CN" altLang="en-US" sz="1800" i="0" dirty="0" smtClean="0"/>
              <a:t>器件发展水平迅速提高。</a:t>
            </a:r>
            <a:endParaRPr lang="zh-CN" altLang="en-US" sz="1800" i="0" dirty="0" smtClean="0"/>
          </a:p>
        </p:txBody>
      </p:sp>
      <p:sp>
        <p:nvSpPr>
          <p:cNvPr id="8" name="灯片编号占位符 7"/>
          <p:cNvSpPr>
            <a:spLocks noGrp="1"/>
          </p:cNvSpPr>
          <p:nvPr>
            <p:ph type="sldNum" sz="quarter" idx="12"/>
          </p:nvPr>
        </p:nvSpPr>
        <p:spPr>
          <a:xfrm>
            <a:off x="7452320" y="6356351"/>
            <a:ext cx="1063030" cy="365125"/>
          </a:xfrm>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1472" y="214290"/>
            <a:ext cx="8215370" cy="609398"/>
          </a:xfrm>
          <a:prstGeom prst="rect">
            <a:avLst/>
          </a:prstGeom>
        </p:spPr>
        <p:txBody>
          <a:bodyPr wrap="square">
            <a:spAutoFit/>
          </a:bodyPr>
          <a:lstStyle/>
          <a:p>
            <a:pPr>
              <a:lnSpc>
                <a:spcPct val="120000"/>
              </a:lnSpc>
              <a:spcBef>
                <a:spcPct val="20000"/>
              </a:spcBef>
              <a:buClr>
                <a:schemeClr val="tx2"/>
              </a:buClr>
              <a:buSzPct val="50000"/>
              <a:defRPr/>
            </a:pPr>
            <a:r>
              <a:rPr lang="en-US" altLang="zh-CN" sz="2800" b="1" i="0" dirty="0" smtClean="0"/>
              <a:t>1.2.2 </a:t>
            </a:r>
            <a:r>
              <a:rPr lang="en-US" altLang="zh-CN" sz="2800" b="1" i="0" dirty="0" err="1" smtClean="0"/>
              <a:t>SiC</a:t>
            </a:r>
            <a:r>
              <a:rPr lang="zh-CN" altLang="en-US" sz="2800" b="1" i="0" dirty="0" smtClean="0"/>
              <a:t>材料的优势特性与应用</a:t>
            </a:r>
            <a:endParaRPr lang="en-US" altLang="zh-CN" sz="2800" b="1" i="0" dirty="0" smtClean="0"/>
          </a:p>
        </p:txBody>
      </p:sp>
      <p:sp>
        <p:nvSpPr>
          <p:cNvPr id="3" name="文本框 2"/>
          <p:cNvSpPr txBox="1"/>
          <p:nvPr/>
        </p:nvSpPr>
        <p:spPr>
          <a:xfrm>
            <a:off x="571500" y="912495"/>
            <a:ext cx="7816924" cy="1014730"/>
          </a:xfrm>
          <a:prstGeom prst="rect">
            <a:avLst/>
          </a:prstGeom>
          <a:noFill/>
        </p:spPr>
        <p:txBody>
          <a:bodyPr wrap="square" rtlCol="0">
            <a:spAutoFit/>
          </a:bodyPr>
          <a:lstStyle/>
          <a:p>
            <a:r>
              <a:rPr lang="zh-CN" altLang="en-US" sz="2000" i="0" dirty="0"/>
              <a:t>和其他的宽禁带半导体相比，</a:t>
            </a:r>
            <a:r>
              <a:rPr lang="en-US" altLang="zh-CN" sz="2000" i="0" dirty="0" err="1"/>
              <a:t>SiC</a:t>
            </a:r>
            <a:r>
              <a:rPr lang="zh-CN" altLang="en-US" sz="2000" i="0" dirty="0"/>
              <a:t>通过自身热氧化可以获得致密的栅氧化层，和</a:t>
            </a:r>
            <a:r>
              <a:rPr lang="en-US" altLang="zh-CN" sz="2000" i="0" dirty="0"/>
              <a:t>Si</a:t>
            </a:r>
            <a:r>
              <a:rPr lang="zh-CN" altLang="en-US" sz="2000" i="0" dirty="0"/>
              <a:t>一样，可以获得</a:t>
            </a:r>
            <a:r>
              <a:rPr lang="en-US" altLang="zh-CN" sz="2000" i="0" dirty="0"/>
              <a:t>MOSFET</a:t>
            </a:r>
            <a:r>
              <a:rPr lang="zh-CN" altLang="en-US" sz="2000" i="0" dirty="0"/>
              <a:t>结构。通过</a:t>
            </a:r>
            <a:r>
              <a:rPr lang="en-US" altLang="zh-CN" sz="2000" i="0" dirty="0"/>
              <a:t>NO</a:t>
            </a:r>
            <a:r>
              <a:rPr lang="zh-CN" altLang="en-US" sz="2000" i="0" dirty="0"/>
              <a:t>，</a:t>
            </a:r>
            <a:r>
              <a:rPr lang="en-US" altLang="zh-CN" sz="2000" i="0" dirty="0"/>
              <a:t>N</a:t>
            </a:r>
            <a:r>
              <a:rPr lang="en-US" altLang="zh-CN" sz="2000" i="0" baseline="-25000" dirty="0"/>
              <a:t>2</a:t>
            </a:r>
            <a:r>
              <a:rPr lang="en-US" altLang="zh-CN" sz="2000" i="0" dirty="0"/>
              <a:t>O</a:t>
            </a:r>
            <a:r>
              <a:rPr lang="zh-CN" altLang="en-US" sz="2000" i="0" dirty="0"/>
              <a:t>的退火处理，降低栅氧化层的界面态密度。</a:t>
            </a:r>
            <a:endParaRPr lang="zh-CN" altLang="en-US" sz="2000" i="0" dirty="0"/>
          </a:p>
        </p:txBody>
      </p:sp>
      <p:pic>
        <p:nvPicPr>
          <p:cNvPr id="4" name="图片 3"/>
          <p:cNvPicPr>
            <a:picLocks noChangeAspect="1"/>
          </p:cNvPicPr>
          <p:nvPr>
            <p:custDataLst>
              <p:tags r:id="rId1"/>
            </p:custDataLst>
          </p:nvPr>
        </p:nvPicPr>
        <p:blipFill>
          <a:blip r:embed="rId2">
            <a:lum bright="12000" contrast="66000"/>
          </a:blip>
          <a:srcRect l="24406" t="24434" r="23618" b="11650"/>
          <a:stretch>
            <a:fillRect/>
          </a:stretch>
        </p:blipFill>
        <p:spPr>
          <a:xfrm>
            <a:off x="396875" y="2175510"/>
            <a:ext cx="3880485" cy="2204720"/>
          </a:xfrm>
          <a:prstGeom prst="rect">
            <a:avLst/>
          </a:prstGeom>
        </p:spPr>
      </p:pic>
      <p:pic>
        <p:nvPicPr>
          <p:cNvPr id="5" name="图片 4"/>
          <p:cNvPicPr>
            <a:picLocks noChangeAspect="1"/>
          </p:cNvPicPr>
          <p:nvPr>
            <p:custDataLst>
              <p:tags r:id="rId3"/>
            </p:custDataLst>
          </p:nvPr>
        </p:nvPicPr>
        <p:blipFill>
          <a:blip r:embed="rId4"/>
          <a:srcRect l="22728" t="24406" r="14198" b="24406"/>
          <a:stretch>
            <a:fillRect/>
          </a:stretch>
        </p:blipFill>
        <p:spPr>
          <a:xfrm rot="5400000">
            <a:off x="5637530" y="1230630"/>
            <a:ext cx="2284730" cy="4014470"/>
          </a:xfrm>
          <a:prstGeom prst="rect">
            <a:avLst/>
          </a:prstGeom>
        </p:spPr>
      </p:pic>
      <p:pic>
        <p:nvPicPr>
          <p:cNvPr id="6" name="图片 5"/>
          <p:cNvPicPr>
            <a:picLocks noChangeAspect="1"/>
          </p:cNvPicPr>
          <p:nvPr/>
        </p:nvPicPr>
        <p:blipFill>
          <a:blip r:embed="rId5" cstate="print">
            <a:lum bright="12000" contrast="18000"/>
          </a:blip>
          <a:srcRect t="20076" r="12492" b="7868"/>
          <a:stretch>
            <a:fillRect/>
          </a:stretch>
        </p:blipFill>
        <p:spPr>
          <a:xfrm rot="5400000">
            <a:off x="1452245" y="3579495"/>
            <a:ext cx="2251075" cy="4012565"/>
          </a:xfrm>
          <a:prstGeom prst="rect">
            <a:avLst/>
          </a:prstGeom>
        </p:spPr>
      </p:pic>
      <p:sp>
        <p:nvSpPr>
          <p:cNvPr id="7" name="文本框 6"/>
          <p:cNvSpPr txBox="1"/>
          <p:nvPr/>
        </p:nvSpPr>
        <p:spPr>
          <a:xfrm>
            <a:off x="4772660" y="4706620"/>
            <a:ext cx="4204970" cy="1322070"/>
          </a:xfrm>
          <a:prstGeom prst="rect">
            <a:avLst/>
          </a:prstGeom>
          <a:noFill/>
        </p:spPr>
        <p:txBody>
          <a:bodyPr wrap="square" rtlCol="0">
            <a:spAutoFit/>
          </a:bodyPr>
          <a:lstStyle/>
          <a:p>
            <a:r>
              <a:rPr lang="zh-CN" altLang="en-US" sz="2000" i="0" dirty="0"/>
              <a:t>碳化</a:t>
            </a:r>
            <a:r>
              <a:rPr lang="zh-CN" altLang="en-US" sz="2000" i="0" dirty="0" smtClean="0"/>
              <a:t>硅 </a:t>
            </a:r>
            <a:r>
              <a:rPr lang="zh-CN" altLang="en-US" sz="2000" i="0" dirty="0"/>
              <a:t>MOSFET（</a:t>
            </a:r>
            <a:r>
              <a:rPr lang="zh-CN" altLang="en-US" sz="2000" i="0" dirty="0" smtClean="0"/>
              <a:t>SiC</a:t>
            </a:r>
            <a:r>
              <a:rPr lang="en-US" altLang="zh-CN" sz="2000" i="0" dirty="0" smtClean="0"/>
              <a:t>-</a:t>
            </a:r>
            <a:r>
              <a:rPr lang="zh-CN" altLang="en-US" sz="2000" i="0" dirty="0" smtClean="0"/>
              <a:t>MOSFET</a:t>
            </a:r>
            <a:r>
              <a:rPr lang="zh-CN" altLang="en-US" sz="2000" i="0" dirty="0"/>
              <a:t>）</a:t>
            </a:r>
            <a:endParaRPr lang="zh-CN" altLang="en-US" sz="2000" i="0" dirty="0"/>
          </a:p>
          <a:p>
            <a:r>
              <a:rPr lang="zh-CN" altLang="en-US" sz="2000" i="0" dirty="0"/>
              <a:t>N+源区和P </a:t>
            </a:r>
            <a:r>
              <a:rPr lang="zh-CN" altLang="en-US" sz="2000" i="0" dirty="0" smtClean="0"/>
              <a:t>阱掺杂</a:t>
            </a:r>
            <a:r>
              <a:rPr lang="zh-CN" altLang="en-US" sz="2000" i="0" dirty="0"/>
              <a:t>都是采用离子注入的方式，在1700℃温度中进行退火激活。</a:t>
            </a:r>
            <a:endParaRPr lang="zh-CN" altLang="en-US" sz="2000" i="0" dirty="0"/>
          </a:p>
        </p:txBody>
      </p:sp>
      <p:sp>
        <p:nvSpPr>
          <p:cNvPr id="8" name="灯片编号占位符 7"/>
          <p:cNvSpPr>
            <a:spLocks noGrp="1"/>
          </p:cNvSpPr>
          <p:nvPr>
            <p:ph type="sldNum" sz="quarter" idx="12"/>
          </p:nvPr>
        </p:nvSpPr>
        <p:spPr/>
        <p:txBody>
          <a:bodyPr/>
          <a:lstStyle/>
          <a:p>
            <a:pPr algn="ctr">
              <a:buNone/>
            </a:pPr>
            <a:fld id="{9A0DB2DC-4C9A-4742-B13C-FB6460FD3503}" type="slidenum">
              <a:rPr lang="en-US" altLang="zh-CN" smtClean="0"/>
            </a:fld>
            <a:endParaRPr lang="en-US" altLang="zh-CN" dirty="0"/>
          </a:p>
        </p:txBody>
      </p:sp>
    </p:spTree>
  </p:cSld>
  <p:clrMapOvr>
    <a:masterClrMapping/>
  </p:clrMapOvr>
  <p:transition>
    <p:pull dir="ld"/>
  </p:transition>
  <p:timing>
    <p:tnLst>
      <p:par>
        <p:cTn id="1" dur="indefinite" restart="never" nodeType="tmRoot"/>
      </p:par>
    </p:tnLst>
  </p:timing>
</p:sld>
</file>

<file path=ppt/tags/tag1.xml><?xml version="1.0" encoding="utf-8"?>
<p:tagLst xmlns:p="http://schemas.openxmlformats.org/presentationml/2006/main">
  <p:tag name="REFSHAPE" val="251324644"/>
  <p:tag name="KSO_WM_UNIT_PLACING_PICTURE_USER_VIEWPORT" val="{&quot;height&quot;:4215,&quot;width&quot;:9600}"/>
</p:tagLst>
</file>

<file path=ppt/tags/tag2.xml><?xml version="1.0" encoding="utf-8"?>
<p:tagLst xmlns:p="http://schemas.openxmlformats.org/presentationml/2006/main">
  <p:tag name="KSO_WM_UNIT_PLACING_PICTURE_USER_VIEWPORT" val="{&quot;height&quot;:2947,&quot;width&quot;:5187}"/>
</p:tagLst>
</file>

<file path=ppt/tags/tag3.xml><?xml version="1.0" encoding="utf-8"?>
<p:tagLst xmlns:p="http://schemas.openxmlformats.org/presentationml/2006/main">
  <p:tag name="REFSHAPE" val="1577907692"/>
  <p:tag name="KSO_WM_UNIT_PLACING_PICTURE_USER_VIEWPORT" val="{&quot;height&quot;:28800,&quot;width&quot;:13305}"/>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8467</Words>
  <Application>WPS 演示</Application>
  <PresentationFormat>全屏显示(4:3)</PresentationFormat>
  <Paragraphs>528</Paragraphs>
  <Slides>43</Slides>
  <Notes>1</Notes>
  <HiddenSlides>0</HiddenSlides>
  <MMClips>0</MMClips>
  <ScaleCrop>false</ScaleCrop>
  <HeadingPairs>
    <vt:vector size="8" baseType="variant">
      <vt:variant>
        <vt:lpstr>已用的字体</vt:lpstr>
      </vt:variant>
      <vt:variant>
        <vt:i4>27</vt:i4>
      </vt:variant>
      <vt:variant>
        <vt:lpstr>主题</vt:lpstr>
      </vt:variant>
      <vt:variant>
        <vt:i4>1</vt:i4>
      </vt:variant>
      <vt:variant>
        <vt:lpstr>嵌入 OLE 服务器</vt:lpstr>
      </vt:variant>
      <vt:variant>
        <vt:i4>2</vt:i4>
      </vt:variant>
      <vt:variant>
        <vt:lpstr>幻灯片标题</vt:lpstr>
      </vt:variant>
      <vt:variant>
        <vt:i4>43</vt:i4>
      </vt:variant>
    </vt:vector>
  </HeadingPairs>
  <TitlesOfParts>
    <vt:vector size="73" baseType="lpstr">
      <vt:lpstr>Arial</vt:lpstr>
      <vt:lpstr>宋体</vt:lpstr>
      <vt:lpstr>Wingdings</vt:lpstr>
      <vt:lpstr>Times New Roman</vt:lpstr>
      <vt:lpstr>黑体</vt:lpstr>
      <vt:lpstr>华文行楷</vt:lpstr>
      <vt:lpstr>Wingdings</vt:lpstr>
      <vt:lpstr>微软雅黑</vt:lpstr>
      <vt:lpstr>Calibri Light</vt:lpstr>
      <vt:lpstr>Calibri</vt:lpstr>
      <vt:lpstr>Arial Unicode MS</vt:lpstr>
      <vt:lpstr>Symbol</vt:lpstr>
      <vt:lpstr>Gulim</vt:lpstr>
      <vt:lpstr>Calibri</vt:lpstr>
      <vt:lpstr>Microsoft JhengHei</vt:lpstr>
      <vt:lpstr>PMingLiU</vt:lpstr>
      <vt:lpstr>PMingLiU-ExtB</vt:lpstr>
      <vt:lpstr>FZHei-B01S</vt:lpstr>
      <vt:lpstr>思源黑体 CN Normal</vt:lpstr>
      <vt:lpstr>Symbol</vt:lpstr>
      <vt:lpstr>思源黑体 CN Bold</vt:lpstr>
      <vt:lpstr>思源黑体 CN Heavy</vt:lpstr>
      <vt:lpstr>Lucida Sans Unicode</vt:lpstr>
      <vt:lpstr>Malgun Gothic</vt:lpstr>
      <vt:lpstr>AdvTT153188ed</vt:lpstr>
      <vt:lpstr>AMGDT</vt:lpstr>
      <vt:lpstr>AdvTT16f3b945.B</vt:lpstr>
      <vt:lpstr>Office Theme</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 宽禁带半导体面临的科学技术问题</vt:lpstr>
      <vt:lpstr>1.3.1 III-V族氮化物科学技术问题</vt:lpstr>
      <vt:lpstr>1.3.1 III-V族氮化物-衬底材料</vt:lpstr>
      <vt:lpstr>GaN衬底</vt:lpstr>
      <vt:lpstr>SiC衬底</vt:lpstr>
      <vt:lpstr>Si衬底</vt:lpstr>
      <vt:lpstr>AlN衬底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光子晶体</vt:lpstr>
      <vt:lpstr>光子晶体</vt:lpstr>
      <vt:lpstr>表面等离激元</vt:lpstr>
      <vt:lpstr>PowerPoint 演示文稿</vt:lpstr>
      <vt:lpstr>PowerPoint 演示文稿</vt:lpstr>
      <vt:lpstr>1.3.1 III-V族氮化物科学技术问题</vt:lpstr>
      <vt:lpstr>PowerPoint 演示文稿</vt:lpstr>
      <vt:lpstr>PowerPoint 演示文稿</vt:lpstr>
      <vt:lpstr>PowerPoint 演示文稿</vt:lpstr>
      <vt:lpstr>PowerPoint 演示文稿</vt:lpstr>
    </vt:vector>
  </TitlesOfParts>
  <Company>phy.pku.edu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gyzhang</dc:creator>
  <cp:lastModifiedBy>czz</cp:lastModifiedBy>
  <cp:revision>421</cp:revision>
  <cp:lastPrinted>1998-07-27T02:37:00Z</cp:lastPrinted>
  <dcterms:created xsi:type="dcterms:W3CDTF">1998-06-09T13:44:00Z</dcterms:created>
  <dcterms:modified xsi:type="dcterms:W3CDTF">2021-09-30T02:11:57Z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26A424B4AE1E4651A87C19B851AD150C</vt:lpwstr>
  </property>
</Properties>
</file>